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307" r:id="rId12"/>
    <p:sldId id="266" r:id="rId13"/>
    <p:sldId id="268" r:id="rId14"/>
    <p:sldId id="269" r:id="rId15"/>
    <p:sldId id="270" r:id="rId16"/>
    <p:sldId id="271" r:id="rId17"/>
    <p:sldId id="272" r:id="rId18"/>
    <p:sldId id="267" r:id="rId19"/>
    <p:sldId id="273" r:id="rId20"/>
    <p:sldId id="274" r:id="rId21"/>
    <p:sldId id="275" r:id="rId22"/>
    <p:sldId id="276" r:id="rId23"/>
    <p:sldId id="277" r:id="rId24"/>
    <p:sldId id="297" r:id="rId25"/>
    <p:sldId id="296" r:id="rId26"/>
    <p:sldId id="306" r:id="rId27"/>
    <p:sldId id="278" r:id="rId28"/>
    <p:sldId id="279" r:id="rId29"/>
    <p:sldId id="280" r:id="rId30"/>
    <p:sldId id="281" r:id="rId31"/>
    <p:sldId id="282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8" r:id="rId43"/>
    <p:sldId id="299" r:id="rId44"/>
    <p:sldId id="300" r:id="rId45"/>
    <p:sldId id="301" r:id="rId46"/>
    <p:sldId id="302" r:id="rId47"/>
    <p:sldId id="303" r:id="rId48"/>
    <p:sldId id="308" r:id="rId49"/>
    <p:sldId id="309" r:id="rId50"/>
    <p:sldId id="304" r:id="rId51"/>
    <p:sldId id="305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A7095-91E9-4DCF-B824-C58BF037E744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E07E1-E635-466A-8ECE-4161BB428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062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1D5D0-5A1A-4D9D-8EE6-08A1B3C86C00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3AFA6-0B51-4739-9B5C-1330F468ED6E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1D5D0-5A1A-4D9D-8EE6-08A1B3C86C00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3AFA6-0B51-4739-9B5C-1330F468ED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1D5D0-5A1A-4D9D-8EE6-08A1B3C86C00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3AFA6-0B51-4739-9B5C-1330F468ED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1D5D0-5A1A-4D9D-8EE6-08A1B3C86C00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3AFA6-0B51-4739-9B5C-1330F468ED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1D5D0-5A1A-4D9D-8EE6-08A1B3C86C00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3AFA6-0B51-4739-9B5C-1330F468ED6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1D5D0-5A1A-4D9D-8EE6-08A1B3C86C00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3AFA6-0B51-4739-9B5C-1330F468ED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1D5D0-5A1A-4D9D-8EE6-08A1B3C86C00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3AFA6-0B51-4739-9B5C-1330F468ED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1D5D0-5A1A-4D9D-8EE6-08A1B3C86C00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3AFA6-0B51-4739-9B5C-1330F468ED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1D5D0-5A1A-4D9D-8EE6-08A1B3C86C00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3AFA6-0B51-4739-9B5C-1330F468ED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1D5D0-5A1A-4D9D-8EE6-08A1B3C86C00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3AFA6-0B51-4739-9B5C-1330F468ED6E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1D5D0-5A1A-4D9D-8EE6-08A1B3C86C00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3AFA6-0B51-4739-9B5C-1330F468ED6E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8A1D5D0-5A1A-4D9D-8EE6-08A1B3C86C00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533AFA6-0B51-4739-9B5C-1330F468ED6E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video" Target="https://www.youtube.com/embed/8TJ2GlWSPxI" TargetMode="Externa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057400"/>
            <a:ext cx="4876800" cy="1600327"/>
          </a:xfrm>
        </p:spPr>
        <p:txBody>
          <a:bodyPr>
            <a:noAutofit/>
          </a:bodyPr>
          <a:lstStyle/>
          <a:p>
            <a:pPr algn="ctr"/>
            <a:r>
              <a:rPr lang="en-US" sz="4500" dirty="0" smtClean="0"/>
              <a:t>Chapter 5 – Electrons in Atoms</a:t>
            </a:r>
            <a:endParaRPr lang="en-US" sz="4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191000"/>
            <a:ext cx="4419600" cy="609600"/>
          </a:xfrm>
        </p:spPr>
        <p:txBody>
          <a:bodyPr>
            <a:normAutofit/>
          </a:bodyPr>
          <a:lstStyle/>
          <a:p>
            <a:pPr algn="ctr"/>
            <a:r>
              <a:rPr lang="en-US" sz="3000" dirty="0" smtClean="0"/>
              <a:t>Augustine . S.</a:t>
            </a:r>
            <a:endParaRPr lang="en-US" sz="3000" dirty="0"/>
          </a:p>
        </p:txBody>
      </p:sp>
      <p:pic>
        <p:nvPicPr>
          <p:cNvPr id="1026" name="Picture 2" descr="http://images.wisegeek.com/atom-with-electrons-circl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997" y="1600200"/>
            <a:ext cx="36385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17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08038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Atomic Orbitals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Within the </a:t>
            </a:r>
            <a:r>
              <a:rPr lang="en-US" sz="3000" u="sng" dirty="0" smtClean="0"/>
              <a:t>border</a:t>
            </a:r>
            <a:r>
              <a:rPr lang="en-US" sz="3000" dirty="0" smtClean="0"/>
              <a:t> of an atomic orbital, there is a </a:t>
            </a:r>
            <a:r>
              <a:rPr lang="en-US" sz="3000" u="sng" dirty="0" smtClean="0"/>
              <a:t>90%</a:t>
            </a:r>
            <a:r>
              <a:rPr lang="en-US" sz="3000" dirty="0" smtClean="0"/>
              <a:t> chance of finding an electron.</a:t>
            </a:r>
          </a:p>
          <a:p>
            <a:r>
              <a:rPr lang="en-US" sz="3000" dirty="0" smtClean="0"/>
              <a:t>The </a:t>
            </a:r>
            <a:r>
              <a:rPr lang="en-US" sz="3000" u="sng" dirty="0" smtClean="0"/>
              <a:t>darker</a:t>
            </a:r>
            <a:r>
              <a:rPr lang="en-US" sz="3000" dirty="0" smtClean="0"/>
              <a:t> the shading of the orbital, the </a:t>
            </a:r>
            <a:r>
              <a:rPr lang="en-US" sz="3000" u="sng" dirty="0" smtClean="0"/>
              <a:t>higher</a:t>
            </a:r>
            <a:r>
              <a:rPr lang="en-US" sz="3000" dirty="0" smtClean="0"/>
              <a:t> the chance of finding an </a:t>
            </a:r>
            <a:r>
              <a:rPr lang="en-US" sz="3000" u="sng" dirty="0" smtClean="0"/>
              <a:t>electron</a:t>
            </a:r>
            <a:r>
              <a:rPr lang="en-US" sz="3000" dirty="0" smtClean="0"/>
              <a:t>.</a:t>
            </a:r>
            <a:endParaRPr lang="en-US" sz="3000" dirty="0"/>
          </a:p>
        </p:txBody>
      </p:sp>
      <p:pic>
        <p:nvPicPr>
          <p:cNvPr id="11266" name="Picture 2" descr="http://physicalworld.org/restless_universe/figs/fig_1_30lr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305176"/>
            <a:ext cx="3200400" cy="320040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22733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55638"/>
          </a:xfrm>
        </p:spPr>
        <p:txBody>
          <a:bodyPr>
            <a:noAutofit/>
          </a:bodyPr>
          <a:lstStyle/>
          <a:p>
            <a:pPr algn="ctr"/>
            <a:r>
              <a:rPr lang="en-US" sz="4500" dirty="0" smtClean="0"/>
              <a:t>4 Atomic Models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150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Plum Pudding Model		Rutherford’s Model</a:t>
            </a:r>
          </a:p>
          <a:p>
            <a:endParaRPr lang="en-US" sz="3000" dirty="0"/>
          </a:p>
          <a:p>
            <a:endParaRPr lang="en-US" sz="3000" dirty="0" smtClean="0"/>
          </a:p>
          <a:p>
            <a:endParaRPr lang="en-US" sz="3000" dirty="0"/>
          </a:p>
          <a:p>
            <a:endParaRPr lang="en-US" sz="3000" dirty="0" smtClean="0"/>
          </a:p>
          <a:p>
            <a:r>
              <a:rPr lang="en-US" sz="3000" dirty="0" smtClean="0"/>
              <a:t>Bohr’s Model		Quantum Mechanical Model</a:t>
            </a:r>
            <a:endParaRPr lang="en-US" sz="3000" dirty="0"/>
          </a:p>
        </p:txBody>
      </p:sp>
      <p:pic>
        <p:nvPicPr>
          <p:cNvPr id="32770" name="Picture 2" descr="http://4.bp.blogspot.com/_WI2zSLl2Z_4/TQdalOB9qoI/AAAAAAAAAA0/eSDhnoGeO0w/s1600/zz_plum_pudd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2127181" cy="212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6" name="Picture 8" descr="http://2.bp.blogspot.com/_PhpR04NEc0I/TIR4gDhPtsI/AAAAAAAAABQ/cZVB9rvINdE/s1600/atom_model_03%5B1%5D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"/>
          <a:stretch/>
        </p:blipFill>
        <p:spPr bwMode="auto">
          <a:xfrm>
            <a:off x="445781" y="4267200"/>
            <a:ext cx="3288019" cy="2251364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4" r="15019" b="10467"/>
          <a:stretch/>
        </p:blipFill>
        <p:spPr>
          <a:xfrm>
            <a:off x="5219700" y="1447800"/>
            <a:ext cx="2667000" cy="2286001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2667000" y="4724400"/>
            <a:ext cx="228600" cy="152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0" t="3036" r="3420" b="7582"/>
          <a:stretch/>
        </p:blipFill>
        <p:spPr>
          <a:xfrm>
            <a:off x="5334000" y="4207484"/>
            <a:ext cx="2342827" cy="238322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15753" y="6177033"/>
            <a:ext cx="2179319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90% chance of finding an electron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24600" y="5269468"/>
            <a:ext cx="579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+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21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08038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Energy Levels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1816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Each </a:t>
            </a:r>
            <a:r>
              <a:rPr lang="en-US" sz="3000" u="sng" dirty="0" smtClean="0"/>
              <a:t>energy level</a:t>
            </a:r>
            <a:r>
              <a:rPr lang="en-US" sz="3000" dirty="0" smtClean="0"/>
              <a:t> can be composed of multiple </a:t>
            </a:r>
            <a:r>
              <a:rPr lang="en-US" sz="3000" u="sng" dirty="0" smtClean="0"/>
              <a:t>sublevels</a:t>
            </a:r>
            <a:r>
              <a:rPr lang="en-US" sz="3000" dirty="0" smtClean="0"/>
              <a:t>.</a:t>
            </a:r>
          </a:p>
          <a:p>
            <a:r>
              <a:rPr lang="en-US" sz="3000" u="sng" dirty="0" smtClean="0"/>
              <a:t>Energy levels</a:t>
            </a:r>
            <a:r>
              <a:rPr lang="en-US" sz="3000" dirty="0" smtClean="0"/>
              <a:t> are assigned a number from </a:t>
            </a:r>
            <a:r>
              <a:rPr lang="en-US" sz="3000" u="sng" dirty="0" smtClean="0"/>
              <a:t>1 to 7 </a:t>
            </a:r>
            <a:r>
              <a:rPr lang="en-US" sz="3000" dirty="0" smtClean="0"/>
              <a:t>based on the </a:t>
            </a:r>
            <a:r>
              <a:rPr lang="en-US" sz="3000" u="sng" dirty="0" smtClean="0"/>
              <a:t>row</a:t>
            </a:r>
            <a:r>
              <a:rPr lang="en-US" sz="3000" dirty="0" smtClean="0"/>
              <a:t> on the periodic table.</a:t>
            </a:r>
          </a:p>
          <a:p>
            <a:r>
              <a:rPr lang="en-US" sz="3000" dirty="0" smtClean="0"/>
              <a:t>Each </a:t>
            </a:r>
            <a:r>
              <a:rPr lang="en-US" sz="3000" u="sng" dirty="0" smtClean="0"/>
              <a:t>sublevel</a:t>
            </a:r>
            <a:r>
              <a:rPr lang="en-US" sz="3000" dirty="0" smtClean="0"/>
              <a:t> can be composed of multiple </a:t>
            </a:r>
            <a:r>
              <a:rPr lang="en-US" sz="3000" u="sng" dirty="0" smtClean="0"/>
              <a:t>orbitals</a:t>
            </a:r>
            <a:r>
              <a:rPr lang="en-US" sz="3000" dirty="0" smtClean="0"/>
              <a:t>.</a:t>
            </a:r>
          </a:p>
          <a:p>
            <a:r>
              <a:rPr lang="en-US" sz="3000" dirty="0" smtClean="0"/>
              <a:t>The </a:t>
            </a:r>
            <a:r>
              <a:rPr lang="en-US" sz="3000" u="sng" dirty="0" smtClean="0"/>
              <a:t>sublevels</a:t>
            </a:r>
            <a:r>
              <a:rPr lang="en-US" sz="3000" dirty="0" smtClean="0"/>
              <a:t> are assigned a letter: </a:t>
            </a:r>
            <a:r>
              <a:rPr lang="en-US" sz="3000" u="sng" dirty="0" smtClean="0"/>
              <a:t>s, p, d, f, or g</a:t>
            </a:r>
            <a:r>
              <a:rPr lang="en-US" sz="3000" dirty="0" smtClean="0"/>
              <a:t>.</a:t>
            </a:r>
          </a:p>
          <a:p>
            <a:r>
              <a:rPr lang="en-US" sz="3000" dirty="0" smtClean="0"/>
              <a:t>Each </a:t>
            </a:r>
            <a:r>
              <a:rPr lang="en-US" sz="3000" u="sng" dirty="0" smtClean="0"/>
              <a:t>orbital</a:t>
            </a:r>
            <a:r>
              <a:rPr lang="en-US" sz="3000" dirty="0" smtClean="0"/>
              <a:t> can hold a maximum of </a:t>
            </a:r>
            <a:r>
              <a:rPr lang="en-US" sz="3000" u="sng" dirty="0" smtClean="0"/>
              <a:t>2 electrons</a:t>
            </a:r>
            <a:r>
              <a:rPr lang="en-US" sz="3000" dirty="0" smtClean="0"/>
              <a:t>.</a:t>
            </a:r>
            <a:endParaRPr lang="en-US" sz="3000" dirty="0"/>
          </a:p>
        </p:txBody>
      </p:sp>
      <p:pic>
        <p:nvPicPr>
          <p:cNvPr id="12290" name="Picture 2" descr="http://upload.wikimedia.org/wikipedia/commons/thumb/9/98/Atomic_orbital_energy_levels.svg/503px-Atomic_orbital_energy_level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921188"/>
            <a:ext cx="2971800" cy="1796078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22733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08038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s Sublevel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All </a:t>
            </a:r>
            <a:r>
              <a:rPr lang="en-US" sz="3000" u="sng" dirty="0" smtClean="0"/>
              <a:t>s sublevels</a:t>
            </a:r>
            <a:r>
              <a:rPr lang="en-US" sz="3000" dirty="0" smtClean="0"/>
              <a:t> have </a:t>
            </a:r>
            <a:r>
              <a:rPr lang="en-US" sz="3000" u="sng" dirty="0" smtClean="0"/>
              <a:t>1</a:t>
            </a:r>
            <a:r>
              <a:rPr lang="en-US" sz="3000" dirty="0" smtClean="0"/>
              <a:t> orbital and can hold a maximum of </a:t>
            </a:r>
            <a:r>
              <a:rPr lang="en-US" sz="3000" u="sng" dirty="0" smtClean="0"/>
              <a:t>2</a:t>
            </a:r>
            <a:r>
              <a:rPr lang="en-US" sz="3000" dirty="0" smtClean="0"/>
              <a:t> electrons.</a:t>
            </a:r>
          </a:p>
          <a:p>
            <a:r>
              <a:rPr lang="en-US" sz="3000" dirty="0" smtClean="0"/>
              <a:t>The </a:t>
            </a:r>
            <a:r>
              <a:rPr lang="en-US" sz="3000" u="sng" dirty="0" smtClean="0"/>
              <a:t>number</a:t>
            </a:r>
            <a:r>
              <a:rPr lang="en-US" sz="3000" dirty="0" smtClean="0"/>
              <a:t> in front of s represents the </a:t>
            </a:r>
            <a:r>
              <a:rPr lang="en-US" sz="3000" u="sng" dirty="0" smtClean="0"/>
              <a:t>energy level</a:t>
            </a:r>
            <a:r>
              <a:rPr lang="en-US" sz="3000" dirty="0" smtClean="0"/>
              <a:t>. As the energy level </a:t>
            </a:r>
            <a:r>
              <a:rPr lang="en-US" sz="3000" u="sng" dirty="0" smtClean="0"/>
              <a:t>increases</a:t>
            </a:r>
            <a:r>
              <a:rPr lang="en-US" sz="3000" dirty="0" smtClean="0"/>
              <a:t>, the </a:t>
            </a:r>
            <a:r>
              <a:rPr lang="en-US" sz="3000" u="sng" dirty="0" smtClean="0"/>
              <a:t>size</a:t>
            </a:r>
            <a:r>
              <a:rPr lang="en-US" sz="3000" dirty="0" smtClean="0"/>
              <a:t> of the s sublevel </a:t>
            </a:r>
            <a:r>
              <a:rPr lang="en-US" sz="3000" u="sng" dirty="0" smtClean="0"/>
              <a:t>increases</a:t>
            </a:r>
            <a:r>
              <a:rPr lang="en-US" sz="3000" dirty="0" smtClean="0"/>
              <a:t>, but it can still only hold </a:t>
            </a:r>
            <a:r>
              <a:rPr lang="en-US" sz="3000" u="sng" dirty="0" smtClean="0"/>
              <a:t>2</a:t>
            </a:r>
            <a:r>
              <a:rPr lang="en-US" sz="3000" dirty="0" smtClean="0"/>
              <a:t> electrons. (Ex: 1s, 2s, 3s, etc.)</a:t>
            </a:r>
          </a:p>
          <a:p>
            <a:r>
              <a:rPr lang="en-US" sz="3000" dirty="0" smtClean="0"/>
              <a:t>The </a:t>
            </a:r>
            <a:r>
              <a:rPr lang="en-US" sz="3000" u="sng" dirty="0" smtClean="0"/>
              <a:t>s sublevel</a:t>
            </a:r>
            <a:r>
              <a:rPr lang="en-US" sz="3000" dirty="0" smtClean="0"/>
              <a:t> has a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</a:t>
            </a:r>
            <a:r>
              <a:rPr lang="en-US" sz="3000" u="sng" dirty="0" smtClean="0"/>
              <a:t>spherical</a:t>
            </a:r>
            <a:r>
              <a:rPr lang="en-US" sz="3000" dirty="0" smtClean="0"/>
              <a:t> shape.</a:t>
            </a:r>
          </a:p>
        </p:txBody>
      </p:sp>
      <p:pic>
        <p:nvPicPr>
          <p:cNvPr id="9218" name="Picture 2" descr="http://www.honors.kmacgill.com/lecture_notes/lecture_notes_11_12_files/image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026" y="3886200"/>
            <a:ext cx="36576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33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08038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p Sublevel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r>
              <a:rPr lang="en-US" sz="3000" dirty="0"/>
              <a:t>All </a:t>
            </a:r>
            <a:r>
              <a:rPr lang="en-US" sz="3000" u="sng" dirty="0" smtClean="0"/>
              <a:t>p </a:t>
            </a:r>
            <a:r>
              <a:rPr lang="en-US" sz="3000" u="sng" dirty="0"/>
              <a:t>sublevels</a:t>
            </a:r>
            <a:r>
              <a:rPr lang="en-US" sz="3000" dirty="0"/>
              <a:t> have </a:t>
            </a:r>
            <a:r>
              <a:rPr lang="en-US" sz="3000" u="sng" dirty="0" smtClean="0"/>
              <a:t>3</a:t>
            </a:r>
            <a:r>
              <a:rPr lang="en-US" sz="3000" dirty="0" smtClean="0"/>
              <a:t> orbitals </a:t>
            </a:r>
            <a:r>
              <a:rPr lang="en-US" sz="3000" dirty="0"/>
              <a:t>and can hold a maximum of </a:t>
            </a:r>
            <a:r>
              <a:rPr lang="en-US" sz="3000" u="sng" dirty="0" smtClean="0"/>
              <a:t>6</a:t>
            </a:r>
            <a:r>
              <a:rPr lang="en-US" sz="3000" dirty="0" smtClean="0"/>
              <a:t> </a:t>
            </a:r>
            <a:r>
              <a:rPr lang="en-US" sz="3000" dirty="0"/>
              <a:t>electrons.</a:t>
            </a:r>
          </a:p>
          <a:p>
            <a:r>
              <a:rPr lang="en-US" sz="3000" dirty="0" smtClean="0"/>
              <a:t>The p </a:t>
            </a:r>
            <a:r>
              <a:rPr lang="en-US" sz="3000" dirty="0"/>
              <a:t>sublevel has a </a:t>
            </a:r>
            <a:r>
              <a:rPr lang="en-US" sz="3000" u="sng" dirty="0" smtClean="0"/>
              <a:t>dumbbell</a:t>
            </a:r>
            <a:r>
              <a:rPr lang="en-US" sz="3000" dirty="0" smtClean="0"/>
              <a:t> or </a:t>
            </a:r>
            <a:r>
              <a:rPr lang="en-US" sz="3000" u="sng" dirty="0" smtClean="0"/>
              <a:t>tear drop</a:t>
            </a:r>
            <a:r>
              <a:rPr lang="en-US" sz="3000" dirty="0" smtClean="0"/>
              <a:t> </a:t>
            </a:r>
            <a:r>
              <a:rPr lang="en-US" sz="3000" dirty="0"/>
              <a:t>shape</a:t>
            </a:r>
            <a:r>
              <a:rPr lang="en-US" sz="3000" dirty="0" smtClean="0"/>
              <a:t>. Each tear drop is referred to as a </a:t>
            </a:r>
            <a:r>
              <a:rPr lang="en-US" sz="3000" u="sng" dirty="0" smtClean="0"/>
              <a:t>lobe</a:t>
            </a:r>
            <a:r>
              <a:rPr lang="en-US" sz="3000" dirty="0" smtClean="0"/>
              <a:t>.</a:t>
            </a:r>
            <a:endParaRPr lang="en-US" sz="3000" dirty="0"/>
          </a:p>
          <a:p>
            <a:endParaRPr lang="en-US" sz="3000" dirty="0"/>
          </a:p>
        </p:txBody>
      </p:sp>
      <p:pic>
        <p:nvPicPr>
          <p:cNvPr id="13316" name="Picture 4" descr="http://www.rmutphysics.com/CHARUD/scibook/crystal-structure/porbital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462647"/>
            <a:ext cx="4200525" cy="293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33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08038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d sublevel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r>
              <a:rPr lang="en-US" sz="3000" dirty="0"/>
              <a:t>All </a:t>
            </a:r>
            <a:r>
              <a:rPr lang="en-US" sz="3000" u="sng" dirty="0" smtClean="0"/>
              <a:t>d </a:t>
            </a:r>
            <a:r>
              <a:rPr lang="en-US" sz="3000" u="sng" dirty="0"/>
              <a:t>sublevels</a:t>
            </a:r>
            <a:r>
              <a:rPr lang="en-US" sz="3000" dirty="0"/>
              <a:t> have </a:t>
            </a:r>
            <a:r>
              <a:rPr lang="en-US" sz="3000" u="sng" dirty="0" smtClean="0"/>
              <a:t>5</a:t>
            </a:r>
            <a:r>
              <a:rPr lang="en-US" sz="3000" dirty="0" smtClean="0"/>
              <a:t> orbitals </a:t>
            </a:r>
            <a:r>
              <a:rPr lang="en-US" sz="3000" dirty="0"/>
              <a:t>and can hold a maximum of </a:t>
            </a:r>
            <a:r>
              <a:rPr lang="en-US" sz="3000" u="sng" dirty="0" smtClean="0"/>
              <a:t>10</a:t>
            </a:r>
            <a:r>
              <a:rPr lang="en-US" sz="3000" dirty="0" smtClean="0"/>
              <a:t> </a:t>
            </a:r>
            <a:r>
              <a:rPr lang="en-US" sz="3000" dirty="0"/>
              <a:t>electrons.</a:t>
            </a:r>
          </a:p>
          <a:p>
            <a:r>
              <a:rPr lang="en-US" sz="3000" dirty="0" smtClean="0"/>
              <a:t>The d </a:t>
            </a:r>
            <a:r>
              <a:rPr lang="en-US" sz="3000" dirty="0"/>
              <a:t>sublevel has a </a:t>
            </a:r>
            <a:r>
              <a:rPr lang="en-US" sz="3000" u="sng" dirty="0" smtClean="0"/>
              <a:t>four leaf clover</a:t>
            </a:r>
            <a:r>
              <a:rPr lang="en-US" sz="3000" dirty="0" smtClean="0"/>
              <a:t> shape (4 lobes) or 2 lobes and a </a:t>
            </a:r>
            <a:r>
              <a:rPr lang="en-US" sz="3000" u="sng" dirty="0" smtClean="0"/>
              <a:t>donut</a:t>
            </a:r>
            <a:r>
              <a:rPr lang="en-US" sz="3000" dirty="0" smtClean="0"/>
              <a:t>.</a:t>
            </a:r>
            <a:endParaRPr lang="en-US" sz="3000" dirty="0"/>
          </a:p>
          <a:p>
            <a:endParaRPr lang="en-US" sz="3000" dirty="0"/>
          </a:p>
        </p:txBody>
      </p:sp>
      <p:pic>
        <p:nvPicPr>
          <p:cNvPr id="14338" name="Picture 2" descr="d_orbital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3962400"/>
            <a:ext cx="8245787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33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08038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f sublevel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r>
              <a:rPr lang="en-US" sz="3000" dirty="0"/>
              <a:t>All </a:t>
            </a:r>
            <a:r>
              <a:rPr lang="en-US" sz="3000" u="sng" dirty="0"/>
              <a:t>f</a:t>
            </a:r>
            <a:r>
              <a:rPr lang="en-US" sz="3000" u="sng" dirty="0" smtClean="0"/>
              <a:t> </a:t>
            </a:r>
            <a:r>
              <a:rPr lang="en-US" sz="3000" u="sng" dirty="0"/>
              <a:t>sublevels</a:t>
            </a:r>
            <a:r>
              <a:rPr lang="en-US" sz="3000" dirty="0"/>
              <a:t> have </a:t>
            </a:r>
            <a:r>
              <a:rPr lang="en-US" sz="3000" u="sng" dirty="0" smtClean="0"/>
              <a:t>7</a:t>
            </a:r>
            <a:r>
              <a:rPr lang="en-US" sz="3000" dirty="0" smtClean="0"/>
              <a:t> </a:t>
            </a:r>
            <a:r>
              <a:rPr lang="en-US" sz="3000" dirty="0"/>
              <a:t>orbitals and can hold a maximum of </a:t>
            </a:r>
            <a:r>
              <a:rPr lang="en-US" sz="3000" u="sng" dirty="0" smtClean="0"/>
              <a:t>14</a:t>
            </a:r>
            <a:r>
              <a:rPr lang="en-US" sz="3000" dirty="0" smtClean="0"/>
              <a:t> </a:t>
            </a:r>
            <a:r>
              <a:rPr lang="en-US" sz="3000" dirty="0"/>
              <a:t>electrons.</a:t>
            </a:r>
          </a:p>
          <a:p>
            <a:pPr marL="0" indent="0">
              <a:buNone/>
            </a:pPr>
            <a:endParaRPr lang="en-US" sz="3000" dirty="0"/>
          </a:p>
          <a:p>
            <a:endParaRPr lang="en-US" sz="3000" dirty="0"/>
          </a:p>
        </p:txBody>
      </p:sp>
      <p:pic>
        <p:nvPicPr>
          <p:cNvPr id="15362" name="Picture 2" descr="external image Orbitals-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514600"/>
            <a:ext cx="3680173" cy="400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33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08038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g Sublevel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r>
              <a:rPr lang="en-US" sz="3000" dirty="0"/>
              <a:t>All </a:t>
            </a:r>
            <a:r>
              <a:rPr lang="en-US" sz="3000" u="sng" dirty="0" smtClean="0"/>
              <a:t>g </a:t>
            </a:r>
            <a:r>
              <a:rPr lang="en-US" sz="3000" u="sng" dirty="0"/>
              <a:t>sublevels</a:t>
            </a:r>
            <a:r>
              <a:rPr lang="en-US" sz="3000" dirty="0"/>
              <a:t> have </a:t>
            </a:r>
            <a:r>
              <a:rPr lang="en-US" sz="3000" u="sng" dirty="0" smtClean="0"/>
              <a:t>9</a:t>
            </a:r>
            <a:r>
              <a:rPr lang="en-US" sz="3000" dirty="0" smtClean="0"/>
              <a:t> </a:t>
            </a:r>
            <a:r>
              <a:rPr lang="en-US" sz="3000" dirty="0"/>
              <a:t>orbitals and can hold a maximum of </a:t>
            </a:r>
            <a:r>
              <a:rPr lang="en-US" sz="3000" u="sng" dirty="0" smtClean="0"/>
              <a:t>18</a:t>
            </a:r>
            <a:r>
              <a:rPr lang="en-US" sz="3000" dirty="0" smtClean="0"/>
              <a:t> </a:t>
            </a:r>
            <a:r>
              <a:rPr lang="en-US" sz="3000" dirty="0"/>
              <a:t>electrons</a:t>
            </a:r>
            <a:r>
              <a:rPr lang="en-US" sz="3000" dirty="0" smtClean="0"/>
              <a:t>.</a:t>
            </a:r>
          </a:p>
          <a:p>
            <a:r>
              <a:rPr lang="en-US" sz="3000" dirty="0" smtClean="0"/>
              <a:t>There are not enough </a:t>
            </a:r>
            <a:r>
              <a:rPr lang="en-US" sz="3000" u="sng" dirty="0" smtClean="0"/>
              <a:t>elements</a:t>
            </a:r>
            <a:r>
              <a:rPr lang="en-US" sz="3000" dirty="0" smtClean="0"/>
              <a:t> to fill in the g sublevels yet.</a:t>
            </a:r>
            <a:endParaRPr lang="en-US" sz="3000" dirty="0"/>
          </a:p>
          <a:p>
            <a:endParaRPr lang="en-US" sz="3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9" t="73703" r="15001"/>
          <a:stretch/>
        </p:blipFill>
        <p:spPr>
          <a:xfrm>
            <a:off x="304800" y="3505200"/>
            <a:ext cx="8610600" cy="181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33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08038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Electrons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2821670"/>
              </p:ext>
            </p:extLst>
          </p:nvPr>
        </p:nvGraphicFramePr>
        <p:xfrm>
          <a:off x="457200" y="1295400"/>
          <a:ext cx="8229600" cy="449580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930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Sublevel</a:t>
                      </a:r>
                      <a:endParaRPr lang="en-US" sz="3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# of Orbitals</a:t>
                      </a:r>
                      <a:endParaRPr lang="en-US" sz="3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# of Electrons</a:t>
                      </a:r>
                      <a:endParaRPr lang="en-US" sz="3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9300">
                <a:tc>
                  <a:txBody>
                    <a:bodyPr/>
                    <a:lstStyle/>
                    <a:p>
                      <a:pPr algn="ctr"/>
                      <a:r>
                        <a:rPr lang="en-US" sz="3000" smtClean="0"/>
                        <a:t>s</a:t>
                      </a:r>
                      <a:endParaRPr lang="en-US" sz="3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1</a:t>
                      </a:r>
                      <a:endParaRPr lang="en-US" sz="3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2</a:t>
                      </a:r>
                      <a:endParaRPr lang="en-US" sz="3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930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p</a:t>
                      </a:r>
                      <a:endParaRPr lang="en-US" sz="3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3</a:t>
                      </a:r>
                      <a:endParaRPr lang="en-US" sz="3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6</a:t>
                      </a:r>
                      <a:endParaRPr lang="en-US" sz="3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930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d</a:t>
                      </a:r>
                      <a:endParaRPr lang="en-US" sz="3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5</a:t>
                      </a:r>
                      <a:endParaRPr lang="en-US" sz="3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10</a:t>
                      </a:r>
                      <a:endParaRPr lang="en-US" sz="3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930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f</a:t>
                      </a:r>
                      <a:endParaRPr lang="en-US" sz="3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7</a:t>
                      </a:r>
                      <a:endParaRPr lang="en-US" sz="3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14</a:t>
                      </a:r>
                      <a:endParaRPr lang="en-US" sz="3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930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g</a:t>
                      </a:r>
                      <a:endParaRPr lang="en-US" sz="3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9</a:t>
                      </a:r>
                      <a:endParaRPr lang="en-US" sz="3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18</a:t>
                      </a:r>
                      <a:endParaRPr lang="en-US" sz="3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733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08038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Section 5.1 Assessment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3000" dirty="0" smtClean="0"/>
              <a:t>Why did Rutherford’s atomic model need to be replaced?</a:t>
            </a:r>
          </a:p>
          <a:p>
            <a:pPr marL="514350" indent="-514350">
              <a:buAutoNum type="arabicPeriod"/>
            </a:pPr>
            <a:r>
              <a:rPr lang="en-US" sz="3000" dirty="0" smtClean="0"/>
              <a:t>What was the basic new proposal in the Bohr model of the atom?</a:t>
            </a:r>
          </a:p>
          <a:p>
            <a:pPr marL="514350" indent="-514350">
              <a:buAutoNum type="arabicPeriod"/>
            </a:pPr>
            <a:r>
              <a:rPr lang="en-US" sz="3000" dirty="0" smtClean="0"/>
              <a:t>What does the quantum mechanical model determine about electrons in atoms?</a:t>
            </a:r>
          </a:p>
          <a:p>
            <a:pPr marL="514350" indent="-514350">
              <a:buAutoNum type="arabicPeriod"/>
            </a:pPr>
            <a:r>
              <a:rPr lang="en-US" sz="3000" dirty="0" smtClean="0"/>
              <a:t>How do two sublevels of the same principle energy level differ from each other?</a:t>
            </a:r>
          </a:p>
          <a:p>
            <a:pPr marL="514350" indent="-514350">
              <a:buAutoNum type="arabicPeriod"/>
            </a:pPr>
            <a:r>
              <a:rPr lang="en-US" sz="3000" dirty="0" smtClean="0"/>
              <a:t>How can electrons in an atom move from one energy level to another?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22733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08038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Section 5.1 – Models of the Atom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The </a:t>
            </a:r>
            <a:r>
              <a:rPr lang="en-US" sz="3000" u="sng" dirty="0" smtClean="0"/>
              <a:t>Rutherford’s</a:t>
            </a:r>
            <a:r>
              <a:rPr lang="en-US" sz="3000" dirty="0" smtClean="0"/>
              <a:t> model of the atom did not explain how an atom can </a:t>
            </a:r>
            <a:r>
              <a:rPr lang="en-US" sz="3000" u="sng" dirty="0" smtClean="0"/>
              <a:t>emit light</a:t>
            </a:r>
            <a:r>
              <a:rPr lang="en-US" sz="3000" dirty="0" smtClean="0"/>
              <a:t> or the chemical properties of an atom.</a:t>
            </a:r>
          </a:p>
          <a:p>
            <a:endParaRPr lang="en-US" sz="3000" dirty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 Plum Pudding Model         Rutherford’s Model</a:t>
            </a:r>
          </a:p>
        </p:txBody>
      </p:sp>
      <p:pic>
        <p:nvPicPr>
          <p:cNvPr id="2050" name="Picture 2" descr="http://cdn.phys.org/newman/gfx/news/2012/controlling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77361"/>
            <a:ext cx="2819400" cy="244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d1jqu7g1y74ds1.cloudfront.net/wp-content/uploads/2009/08/plum-pudding-model-250x2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987" y="3874648"/>
            <a:ext cx="238125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56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08038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Section 5.1 Assessment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smtClean="0"/>
              <a:t>6. How many orbitals are in the following sublevels?</a:t>
            </a:r>
          </a:p>
          <a:p>
            <a:pPr marL="0" indent="0">
              <a:buNone/>
            </a:pPr>
            <a:r>
              <a:rPr lang="en-US" sz="3000" dirty="0"/>
              <a:t>	</a:t>
            </a:r>
            <a:r>
              <a:rPr lang="en-US" sz="3000" dirty="0" smtClean="0"/>
              <a:t>a. 3p</a:t>
            </a:r>
          </a:p>
          <a:p>
            <a:pPr marL="0" indent="0">
              <a:buNone/>
            </a:pPr>
            <a:r>
              <a:rPr lang="en-US" sz="3000" dirty="0"/>
              <a:t>	</a:t>
            </a:r>
            <a:r>
              <a:rPr lang="en-US" sz="3000" dirty="0" smtClean="0"/>
              <a:t>b. 2s</a:t>
            </a:r>
          </a:p>
          <a:p>
            <a:pPr marL="0" indent="0">
              <a:buNone/>
            </a:pPr>
            <a:r>
              <a:rPr lang="en-US" sz="3000" dirty="0"/>
              <a:t>	</a:t>
            </a:r>
            <a:r>
              <a:rPr lang="en-US" sz="3000" dirty="0" smtClean="0"/>
              <a:t>c. 4p</a:t>
            </a:r>
          </a:p>
          <a:p>
            <a:pPr marL="0" indent="0">
              <a:buNone/>
            </a:pPr>
            <a:r>
              <a:rPr lang="en-US" sz="3000" dirty="0"/>
              <a:t>	</a:t>
            </a:r>
            <a:r>
              <a:rPr lang="en-US" sz="3000" dirty="0" smtClean="0"/>
              <a:t>d. 3d</a:t>
            </a:r>
          </a:p>
          <a:p>
            <a:pPr marL="0" indent="0">
              <a:buNone/>
            </a:pPr>
            <a:r>
              <a:rPr lang="en-US" sz="3000" dirty="0"/>
              <a:t>	</a:t>
            </a:r>
            <a:r>
              <a:rPr lang="en-US" sz="3000" dirty="0" smtClean="0"/>
              <a:t>e. 4f	</a:t>
            </a:r>
          </a:p>
          <a:p>
            <a:pPr marL="0" indent="0">
              <a:buNone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22733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7362"/>
            <a:ext cx="8229600" cy="8080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Section 5.2 – Electron Arrangement in Atoms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The </a:t>
            </a:r>
            <a:r>
              <a:rPr lang="en-US" sz="3000" u="sng" dirty="0" smtClean="0"/>
              <a:t>electron configuration</a:t>
            </a:r>
            <a:r>
              <a:rPr lang="en-US" sz="3000" dirty="0" smtClean="0"/>
              <a:t> of an atom is the arrangement of the </a:t>
            </a:r>
            <a:r>
              <a:rPr lang="en-US" sz="3000" u="sng" dirty="0" smtClean="0"/>
              <a:t>electrons</a:t>
            </a:r>
            <a:r>
              <a:rPr lang="en-US" sz="3000" dirty="0" smtClean="0"/>
              <a:t>.</a:t>
            </a:r>
          </a:p>
          <a:p>
            <a:r>
              <a:rPr lang="en-US" sz="3000" dirty="0" smtClean="0"/>
              <a:t>There are 3 rules that govern the electron configuration: </a:t>
            </a:r>
            <a:r>
              <a:rPr lang="en-US" sz="3000" u="sng" dirty="0" err="1" smtClean="0"/>
              <a:t>Aufbau’s</a:t>
            </a:r>
            <a:r>
              <a:rPr lang="en-US" sz="3000" u="sng" dirty="0" smtClean="0"/>
              <a:t> principle, Pauli Exclusion principle, and </a:t>
            </a:r>
            <a:r>
              <a:rPr lang="en-US" sz="3000" u="sng" dirty="0" err="1" smtClean="0"/>
              <a:t>Hund’s</a:t>
            </a:r>
            <a:r>
              <a:rPr lang="en-US" sz="3000" u="sng" dirty="0" smtClean="0"/>
              <a:t> rule</a:t>
            </a:r>
            <a:r>
              <a:rPr lang="en-US" sz="3000" dirty="0" smtClean="0"/>
              <a:t>.</a:t>
            </a:r>
          </a:p>
        </p:txBody>
      </p:sp>
      <p:pic>
        <p:nvPicPr>
          <p:cNvPr id="17410" name="Picture 2" descr="http://education-portal.com/cimages/multimages/16/krypton-electron-configur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884930"/>
            <a:ext cx="4876800" cy="276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33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08038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 smtClean="0"/>
              <a:t>Aufbau’s</a:t>
            </a:r>
            <a:r>
              <a:rPr lang="en-US" sz="4000" dirty="0" smtClean="0"/>
              <a:t> Principle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572000" cy="5181600"/>
          </a:xfrm>
        </p:spPr>
        <p:txBody>
          <a:bodyPr>
            <a:normAutofit/>
          </a:bodyPr>
          <a:lstStyle/>
          <a:p>
            <a:r>
              <a:rPr lang="en-US" sz="3000" u="sng" dirty="0" err="1" smtClean="0"/>
              <a:t>Aufbau’s</a:t>
            </a:r>
            <a:r>
              <a:rPr lang="en-US" sz="3000" dirty="0" smtClean="0"/>
              <a:t> principle states that electrons occupy the </a:t>
            </a:r>
            <a:r>
              <a:rPr lang="en-US" sz="3000" u="sng" dirty="0" smtClean="0"/>
              <a:t>lowest</a:t>
            </a:r>
            <a:r>
              <a:rPr lang="en-US" sz="3000" dirty="0" smtClean="0"/>
              <a:t> energy levels first.</a:t>
            </a:r>
          </a:p>
          <a:p>
            <a:r>
              <a:rPr lang="en-US" sz="3000" dirty="0" smtClean="0"/>
              <a:t>The following is a diagram of the order of the sublevels.</a:t>
            </a:r>
            <a:endParaRPr lang="en-US" sz="3000" dirty="0"/>
          </a:p>
        </p:txBody>
      </p:sp>
      <p:pic>
        <p:nvPicPr>
          <p:cNvPr id="18434" name="Picture 2" descr="http://media1.shmoop.com/images/chemistry/chembook_bonds_graphik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200068"/>
            <a:ext cx="3352800" cy="536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33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08038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Electron Configuration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r>
              <a:rPr lang="en-US" sz="3000" u="sng" dirty="0" smtClean="0"/>
              <a:t>Pauli Exclusion principle</a:t>
            </a:r>
            <a:r>
              <a:rPr lang="en-US" sz="3000" dirty="0" smtClean="0"/>
              <a:t> states that an orbital can hold at most </a:t>
            </a:r>
            <a:r>
              <a:rPr lang="en-US" sz="3000" u="sng" dirty="0" smtClean="0"/>
              <a:t>2</a:t>
            </a:r>
            <a:r>
              <a:rPr lang="en-US" sz="3000" dirty="0" smtClean="0"/>
              <a:t> electrons.</a:t>
            </a:r>
          </a:p>
          <a:p>
            <a:r>
              <a:rPr lang="en-US" sz="3000" dirty="0" smtClean="0"/>
              <a:t>When </a:t>
            </a:r>
            <a:r>
              <a:rPr lang="en-US" sz="3000" u="sng" dirty="0" smtClean="0"/>
              <a:t>2</a:t>
            </a:r>
            <a:r>
              <a:rPr lang="en-US" sz="3000" dirty="0" smtClean="0"/>
              <a:t> electrons occupy the same </a:t>
            </a:r>
            <a:r>
              <a:rPr lang="en-US" sz="3000" u="sng" dirty="0" smtClean="0"/>
              <a:t>orbital</a:t>
            </a:r>
            <a:r>
              <a:rPr lang="en-US" sz="3000" dirty="0" smtClean="0"/>
              <a:t>, they have </a:t>
            </a:r>
            <a:r>
              <a:rPr lang="en-US" sz="3000" u="sng" dirty="0" smtClean="0"/>
              <a:t>opposite</a:t>
            </a:r>
            <a:r>
              <a:rPr lang="en-US" sz="3000" dirty="0" smtClean="0"/>
              <a:t> spins.</a:t>
            </a:r>
          </a:p>
          <a:p>
            <a:r>
              <a:rPr lang="en-US" sz="3000" u="sng" dirty="0" err="1" smtClean="0"/>
              <a:t>Hund’s</a:t>
            </a:r>
            <a:r>
              <a:rPr lang="en-US" sz="3000" u="sng" dirty="0"/>
              <a:t> </a:t>
            </a:r>
            <a:r>
              <a:rPr lang="en-US" sz="3000" u="sng" dirty="0" smtClean="0"/>
              <a:t>rule</a:t>
            </a:r>
            <a:r>
              <a:rPr lang="en-US" sz="3000" dirty="0" smtClean="0"/>
              <a:t> states that electrons would rather be </a:t>
            </a:r>
            <a:r>
              <a:rPr lang="en-US" sz="3000" u="sng" dirty="0" smtClean="0"/>
              <a:t>separate</a:t>
            </a:r>
            <a:r>
              <a:rPr lang="en-US" sz="3000" dirty="0" smtClean="0"/>
              <a:t> than together in a sublevel with multiple orbitals.</a:t>
            </a:r>
            <a:endParaRPr lang="en-US" sz="3000" dirty="0"/>
          </a:p>
        </p:txBody>
      </p:sp>
      <p:pic>
        <p:nvPicPr>
          <p:cNvPr id="21506" name="Picture 2" descr="http://t2.gstatic.com/images?q=tbn:ANd9GcTeQXzsCr1T-C0UAYNKCBOr87hLsiYuyxvyCd2QKPo8_gva5gdd:ch301.cm.utexas.edu/svg/hunds-rule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724400"/>
            <a:ext cx="5791200" cy="155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33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08038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Song to Remember the Rules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To the tune of ABC’s:</a:t>
            </a:r>
          </a:p>
          <a:p>
            <a:pPr marL="0" indent="0" algn="ctr">
              <a:buNone/>
            </a:pPr>
            <a:r>
              <a:rPr lang="en-US" sz="3000" dirty="0" err="1" smtClean="0"/>
              <a:t>Aufbau</a:t>
            </a:r>
            <a:r>
              <a:rPr lang="en-US" sz="3000" dirty="0" smtClean="0"/>
              <a:t> states that electrons like,</a:t>
            </a:r>
          </a:p>
          <a:p>
            <a:pPr marL="0" indent="0" algn="ctr">
              <a:buNone/>
            </a:pPr>
            <a:r>
              <a:rPr lang="en-US" sz="3000" dirty="0" smtClean="0"/>
              <a:t>to fill energy levels from low to high.</a:t>
            </a:r>
          </a:p>
          <a:p>
            <a:pPr marL="0" indent="0" algn="ctr">
              <a:buNone/>
            </a:pPr>
            <a:r>
              <a:rPr lang="en-US" sz="3000" dirty="0" smtClean="0"/>
              <a:t>Pauli exclusion states opposite spins, </a:t>
            </a:r>
          </a:p>
          <a:p>
            <a:pPr marL="0" indent="0" algn="ctr">
              <a:buNone/>
            </a:pPr>
            <a:r>
              <a:rPr lang="en-US" sz="3000" dirty="0" smtClean="0"/>
              <a:t>and that orbitals hold electrons like twins.</a:t>
            </a:r>
          </a:p>
          <a:p>
            <a:pPr marL="0" indent="0" algn="ctr">
              <a:buNone/>
            </a:pPr>
            <a:r>
              <a:rPr lang="en-US" sz="3000" dirty="0" err="1" smtClean="0"/>
              <a:t>Hunds</a:t>
            </a:r>
            <a:r>
              <a:rPr lang="en-US" sz="3000" dirty="0" smtClean="0"/>
              <a:t> rule states that electrons care,</a:t>
            </a:r>
          </a:p>
          <a:p>
            <a:pPr marL="0" indent="0" algn="ctr">
              <a:buNone/>
            </a:pPr>
            <a:r>
              <a:rPr lang="en-US" sz="3000" dirty="0" smtClean="0"/>
              <a:t>about being separate and not in pairs.</a:t>
            </a:r>
            <a:endParaRPr lang="en-US" sz="3000" dirty="0"/>
          </a:p>
        </p:txBody>
      </p:sp>
      <p:pic>
        <p:nvPicPr>
          <p:cNvPr id="22530" name="Picture 2" descr="http://thumbs.dreamstime.com/z/abc-blocks-2223948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6" t="8543" r="8339" b="26432"/>
          <a:stretch/>
        </p:blipFill>
        <p:spPr bwMode="auto">
          <a:xfrm>
            <a:off x="5945221" y="5141503"/>
            <a:ext cx="2723744" cy="1411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01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08038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Arrow Electron Configuration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382000" cy="51816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When you write the </a:t>
            </a:r>
            <a:r>
              <a:rPr lang="en-US" sz="3000" u="sng" dirty="0" smtClean="0"/>
              <a:t>arrow</a:t>
            </a:r>
            <a:r>
              <a:rPr lang="en-US" sz="3000" dirty="0" smtClean="0"/>
              <a:t> configuration for an element, the first step is to determine the number of </a:t>
            </a:r>
            <a:r>
              <a:rPr lang="en-US" sz="3000" u="sng" dirty="0" smtClean="0"/>
              <a:t>electrons</a:t>
            </a:r>
            <a:r>
              <a:rPr lang="en-US" sz="3000" dirty="0" smtClean="0"/>
              <a:t> by using the </a:t>
            </a:r>
            <a:r>
              <a:rPr lang="en-US" sz="3000" u="sng" dirty="0" smtClean="0"/>
              <a:t>atomic number</a:t>
            </a:r>
            <a:r>
              <a:rPr lang="en-US" sz="3000" dirty="0" smtClean="0"/>
              <a:t>.</a:t>
            </a:r>
          </a:p>
          <a:p>
            <a:r>
              <a:rPr lang="en-US" sz="3000" dirty="0" smtClean="0"/>
              <a:t>For </a:t>
            </a:r>
            <a:r>
              <a:rPr lang="en-US" sz="3000" u="sng" dirty="0" smtClean="0"/>
              <a:t>negatively</a:t>
            </a:r>
            <a:r>
              <a:rPr lang="en-US" sz="3000" dirty="0" smtClean="0"/>
              <a:t> charged particles, </a:t>
            </a:r>
            <a:r>
              <a:rPr lang="en-US" sz="3000" u="sng" dirty="0" smtClean="0"/>
              <a:t>add</a:t>
            </a:r>
            <a:r>
              <a:rPr lang="en-US" sz="3000" dirty="0" smtClean="0"/>
              <a:t> electrons. For </a:t>
            </a:r>
            <a:r>
              <a:rPr lang="en-US" sz="3000" u="sng" dirty="0" smtClean="0"/>
              <a:t>positively</a:t>
            </a:r>
            <a:r>
              <a:rPr lang="en-US" sz="3000" dirty="0" smtClean="0"/>
              <a:t> charged particles, </a:t>
            </a:r>
            <a:r>
              <a:rPr lang="en-US" sz="3000" u="sng" dirty="0" smtClean="0"/>
              <a:t>subtract</a:t>
            </a:r>
            <a:r>
              <a:rPr lang="en-US" sz="3000" dirty="0" smtClean="0"/>
              <a:t> electrons.</a:t>
            </a:r>
          </a:p>
          <a:p>
            <a:r>
              <a:rPr lang="en-US" sz="3000" dirty="0" smtClean="0"/>
              <a:t>The </a:t>
            </a:r>
            <a:r>
              <a:rPr lang="en-US" sz="3000" u="sng" dirty="0" smtClean="0"/>
              <a:t>orbitals</a:t>
            </a:r>
            <a:r>
              <a:rPr lang="en-US" sz="3000" dirty="0" smtClean="0"/>
              <a:t> are represented as </a:t>
            </a:r>
            <a:r>
              <a:rPr lang="en-US" sz="3000" u="sng" dirty="0" smtClean="0"/>
              <a:t>dashes</a:t>
            </a:r>
            <a:r>
              <a:rPr lang="en-US" sz="3000" dirty="0" smtClean="0"/>
              <a:t> above the sublevel.</a:t>
            </a:r>
          </a:p>
          <a:p>
            <a:r>
              <a:rPr lang="en-US" sz="3000" dirty="0" smtClean="0"/>
              <a:t>The </a:t>
            </a:r>
            <a:r>
              <a:rPr lang="en-US" sz="3000" u="sng" dirty="0" smtClean="0"/>
              <a:t>electrons</a:t>
            </a:r>
            <a:r>
              <a:rPr lang="en-US" sz="3000" dirty="0" smtClean="0"/>
              <a:t> are represented by </a:t>
            </a:r>
            <a:r>
              <a:rPr lang="en-US" sz="3000" u="sng" dirty="0" smtClean="0"/>
              <a:t>arrows</a:t>
            </a:r>
            <a:r>
              <a:rPr lang="en-US" sz="3000" dirty="0" smtClean="0"/>
              <a:t>. There can only be one </a:t>
            </a:r>
            <a:r>
              <a:rPr lang="en-US" sz="3000" u="sng" dirty="0" smtClean="0"/>
              <a:t>up</a:t>
            </a:r>
            <a:r>
              <a:rPr lang="en-US" sz="3000" dirty="0" smtClean="0"/>
              <a:t> arrow and one </a:t>
            </a:r>
            <a:r>
              <a:rPr lang="en-US" sz="3000" u="sng" dirty="0" smtClean="0"/>
              <a:t>down</a:t>
            </a:r>
            <a:r>
              <a:rPr lang="en-US" sz="3000" dirty="0" smtClean="0"/>
              <a:t> arrow in each </a:t>
            </a:r>
            <a:r>
              <a:rPr lang="en-US" sz="3000" u="sng" dirty="0" smtClean="0"/>
              <a:t>orbital</a:t>
            </a:r>
            <a:r>
              <a:rPr lang="en-US" sz="3000" dirty="0" smtClean="0"/>
              <a:t>.</a:t>
            </a:r>
            <a:endParaRPr lang="en-US" sz="3000" dirty="0"/>
          </a:p>
        </p:txBody>
      </p:sp>
      <p:pic>
        <p:nvPicPr>
          <p:cNvPr id="23554" name="Picture 2" descr="http://0.tqn.com/d/chemistry/1/5/-/h/aufbauexampl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355"/>
          <a:stretch/>
        </p:blipFill>
        <p:spPr bwMode="auto">
          <a:xfrm>
            <a:off x="2438400" y="5774283"/>
            <a:ext cx="4953000" cy="82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6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dlt.ncssm.edu/tiger/diagrams/structure/PeriodicTable-Sublevels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9" t="2415" r="3778" b="5728"/>
          <a:stretch/>
        </p:blipFill>
        <p:spPr bwMode="auto">
          <a:xfrm>
            <a:off x="228600" y="152400"/>
            <a:ext cx="8763000" cy="6577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46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08038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Sample Problem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1816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Write the arrow electron configuration for the following:</a:t>
            </a:r>
          </a:p>
          <a:p>
            <a:r>
              <a:rPr lang="en-US" sz="3000" dirty="0" smtClean="0"/>
              <a:t>B</a:t>
            </a:r>
          </a:p>
          <a:p>
            <a:endParaRPr lang="en-US" sz="3000" dirty="0"/>
          </a:p>
          <a:p>
            <a:r>
              <a:rPr lang="en-US" sz="3000" dirty="0" smtClean="0"/>
              <a:t>N</a:t>
            </a:r>
          </a:p>
          <a:p>
            <a:endParaRPr lang="en-US" sz="3000" dirty="0"/>
          </a:p>
          <a:p>
            <a:r>
              <a:rPr lang="en-US" sz="3000" dirty="0" smtClean="0"/>
              <a:t>V</a:t>
            </a:r>
          </a:p>
          <a:p>
            <a:endParaRPr lang="en-US" sz="3000" dirty="0"/>
          </a:p>
          <a:p>
            <a:r>
              <a:rPr lang="en-US" sz="3000" dirty="0" smtClean="0"/>
              <a:t>Zn</a:t>
            </a:r>
            <a:endParaRPr lang="en-US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149258" y="5715000"/>
            <a:ext cx="845295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5"/>
                </a:solidFill>
              </a:rPr>
              <a:t>__   __   __ __ __   __   __ __ __   __   __ __ __ __ __ </a:t>
            </a:r>
          </a:p>
          <a:p>
            <a:r>
              <a:rPr lang="en-US" sz="2800" dirty="0" smtClean="0">
                <a:solidFill>
                  <a:schemeClr val="accent5"/>
                </a:solidFill>
              </a:rPr>
              <a:t>1s    2s       2p        3s        3p       4s            3d            </a:t>
            </a:r>
            <a:endParaRPr lang="en-US" sz="2800" dirty="0">
              <a:solidFill>
                <a:schemeClr val="accent5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81000" y="5791200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990600" y="5786487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600200" y="5791200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133600" y="5791200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514600" y="5791200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200400" y="5791200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886200" y="5791200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267200" y="5791200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724400" y="5791200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7848600" y="5766848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7391400" y="5766848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6934200" y="5766848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6477000" y="5781773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6019800" y="5786487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5410200" y="5786487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33400" y="5791200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286000" y="5791200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752600" y="5786487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143000" y="5791200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667000" y="5821838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352800" y="5802198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038600" y="5809269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419600" y="5791200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953000" y="5802198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7543800" y="5791200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7162800" y="5802198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6705600" y="5791200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6172200" y="5809269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562600" y="5821838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8001000" y="5809269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 flipV="1">
            <a:off x="533400" y="4443952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 flipV="1">
            <a:off x="1143000" y="4439239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 flipV="1">
            <a:off x="1752600" y="4443952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/>
          <p:nvPr/>
        </p:nvCxnSpPr>
        <p:spPr>
          <a:xfrm flipV="1">
            <a:off x="2286000" y="4443952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/>
          <p:nvPr/>
        </p:nvCxnSpPr>
        <p:spPr>
          <a:xfrm flipV="1">
            <a:off x="2667000" y="4443952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 flipV="1">
            <a:off x="3352800" y="4443952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/>
        </p:nvCxnSpPr>
        <p:spPr>
          <a:xfrm flipV="1">
            <a:off x="4038600" y="4443952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/>
          <p:nvPr/>
        </p:nvCxnSpPr>
        <p:spPr>
          <a:xfrm flipV="1">
            <a:off x="4419600" y="4443952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/>
          <p:nvPr/>
        </p:nvCxnSpPr>
        <p:spPr>
          <a:xfrm flipV="1">
            <a:off x="4876800" y="4443952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/>
          <p:nvPr/>
        </p:nvCxnSpPr>
        <p:spPr>
          <a:xfrm flipV="1">
            <a:off x="7086600" y="4419600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/>
          <p:nvPr/>
        </p:nvCxnSpPr>
        <p:spPr>
          <a:xfrm flipV="1">
            <a:off x="6629400" y="4434525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/>
          <p:nvPr/>
        </p:nvCxnSpPr>
        <p:spPr>
          <a:xfrm flipV="1">
            <a:off x="6172200" y="4439239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/>
          <p:nvPr/>
        </p:nvCxnSpPr>
        <p:spPr>
          <a:xfrm flipV="1">
            <a:off x="5562600" y="4439239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>
            <a:off x="685800" y="4443952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/>
          <p:nvPr/>
        </p:nvCxnSpPr>
        <p:spPr>
          <a:xfrm>
            <a:off x="2438400" y="4443952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/>
          <p:nvPr/>
        </p:nvCxnSpPr>
        <p:spPr>
          <a:xfrm>
            <a:off x="1905000" y="4439239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>
            <a:off x="1295400" y="4443952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/>
          <p:nvPr/>
        </p:nvCxnSpPr>
        <p:spPr>
          <a:xfrm>
            <a:off x="2819400" y="4474590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/>
          <p:nvPr/>
        </p:nvCxnSpPr>
        <p:spPr>
          <a:xfrm>
            <a:off x="3505200" y="4454950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/>
          <p:nvPr/>
        </p:nvCxnSpPr>
        <p:spPr>
          <a:xfrm>
            <a:off x="4191000" y="4462021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/>
          <p:nvPr/>
        </p:nvCxnSpPr>
        <p:spPr>
          <a:xfrm>
            <a:off x="4572000" y="4443952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/>
          <p:nvPr/>
        </p:nvCxnSpPr>
        <p:spPr>
          <a:xfrm>
            <a:off x="5105400" y="4454950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/>
          <p:cNvCxnSpPr/>
          <p:nvPr/>
        </p:nvCxnSpPr>
        <p:spPr>
          <a:xfrm>
            <a:off x="5715000" y="4474590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TextBox 192"/>
          <p:cNvSpPr txBox="1"/>
          <p:nvPr/>
        </p:nvSpPr>
        <p:spPr>
          <a:xfrm>
            <a:off x="301658" y="4379893"/>
            <a:ext cx="845295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5"/>
                </a:solidFill>
              </a:rPr>
              <a:t>__   __   __ __ __   __   __ __ __   __   __ __ __ __ __   </a:t>
            </a:r>
          </a:p>
          <a:p>
            <a:r>
              <a:rPr lang="en-US" sz="2800" dirty="0" smtClean="0">
                <a:solidFill>
                  <a:schemeClr val="accent5"/>
                </a:solidFill>
              </a:rPr>
              <a:t>1s    2s       2p        3s        3p       4s            3d            </a:t>
            </a:r>
            <a:endParaRPr lang="en-US" sz="2800" dirty="0">
              <a:solidFill>
                <a:schemeClr val="accent5"/>
              </a:solidFill>
            </a:endParaRPr>
          </a:p>
        </p:txBody>
      </p:sp>
      <p:cxnSp>
        <p:nvCxnSpPr>
          <p:cNvPr id="194" name="Straight Arrow Connector 193"/>
          <p:cNvCxnSpPr/>
          <p:nvPr/>
        </p:nvCxnSpPr>
        <p:spPr>
          <a:xfrm flipV="1">
            <a:off x="1524000" y="2941162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/>
          <p:nvPr/>
        </p:nvCxnSpPr>
        <p:spPr>
          <a:xfrm flipV="1">
            <a:off x="2133600" y="2936449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Arrow Connector 195"/>
          <p:cNvCxnSpPr/>
          <p:nvPr/>
        </p:nvCxnSpPr>
        <p:spPr>
          <a:xfrm flipV="1">
            <a:off x="2819400" y="2941162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/>
          <p:nvPr/>
        </p:nvCxnSpPr>
        <p:spPr>
          <a:xfrm flipV="1">
            <a:off x="3276600" y="2941162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/>
          <p:cNvCxnSpPr/>
          <p:nvPr/>
        </p:nvCxnSpPr>
        <p:spPr>
          <a:xfrm flipV="1">
            <a:off x="3657600" y="2941162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Arrow Connector 206"/>
          <p:cNvCxnSpPr/>
          <p:nvPr/>
        </p:nvCxnSpPr>
        <p:spPr>
          <a:xfrm>
            <a:off x="1676400" y="2941162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/>
          <p:cNvCxnSpPr/>
          <p:nvPr/>
        </p:nvCxnSpPr>
        <p:spPr>
          <a:xfrm>
            <a:off x="2286000" y="2941162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TextBox 216"/>
          <p:cNvSpPr txBox="1"/>
          <p:nvPr/>
        </p:nvSpPr>
        <p:spPr>
          <a:xfrm>
            <a:off x="1376845" y="2855893"/>
            <a:ext cx="34067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5"/>
                </a:solidFill>
              </a:rPr>
              <a:t>__   __   __ __ __      </a:t>
            </a:r>
          </a:p>
          <a:p>
            <a:r>
              <a:rPr lang="en-US" sz="2800" dirty="0" smtClean="0">
                <a:solidFill>
                  <a:schemeClr val="accent5"/>
                </a:solidFill>
              </a:rPr>
              <a:t>1s    2s       2p  </a:t>
            </a:r>
            <a:endParaRPr lang="en-US" sz="2800" dirty="0">
              <a:solidFill>
                <a:schemeClr val="accent5"/>
              </a:solidFill>
            </a:endParaRPr>
          </a:p>
        </p:txBody>
      </p:sp>
      <p:cxnSp>
        <p:nvCxnSpPr>
          <p:cNvPr id="218" name="Straight Arrow Connector 217"/>
          <p:cNvCxnSpPr/>
          <p:nvPr/>
        </p:nvCxnSpPr>
        <p:spPr>
          <a:xfrm flipV="1">
            <a:off x="1524000" y="1909713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Arrow Connector 218"/>
          <p:cNvCxnSpPr/>
          <p:nvPr/>
        </p:nvCxnSpPr>
        <p:spPr>
          <a:xfrm flipV="1">
            <a:off x="2133600" y="1905000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Arrow Connector 219"/>
          <p:cNvCxnSpPr/>
          <p:nvPr/>
        </p:nvCxnSpPr>
        <p:spPr>
          <a:xfrm flipV="1">
            <a:off x="2819400" y="1909713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Arrow Connector 222"/>
          <p:cNvCxnSpPr/>
          <p:nvPr/>
        </p:nvCxnSpPr>
        <p:spPr>
          <a:xfrm>
            <a:off x="1676400" y="1909713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/>
          <p:cNvCxnSpPr/>
          <p:nvPr/>
        </p:nvCxnSpPr>
        <p:spPr>
          <a:xfrm>
            <a:off x="2286000" y="1909713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TextBox 224"/>
          <p:cNvSpPr txBox="1"/>
          <p:nvPr/>
        </p:nvSpPr>
        <p:spPr>
          <a:xfrm>
            <a:off x="1295400" y="1828800"/>
            <a:ext cx="34067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5"/>
                </a:solidFill>
              </a:rPr>
              <a:t>__   __   __ __ __      </a:t>
            </a:r>
          </a:p>
          <a:p>
            <a:r>
              <a:rPr lang="en-US" sz="2800" dirty="0" smtClean="0">
                <a:solidFill>
                  <a:schemeClr val="accent5"/>
                </a:solidFill>
              </a:rPr>
              <a:t>1s    2s       2p  </a:t>
            </a:r>
            <a:endParaRPr lang="en-US" sz="28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33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3" grpId="0"/>
      <p:bldP spid="217" grpId="0"/>
      <p:bldP spid="22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08038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Practice Problems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Write the arrow electron configuration for the following:</a:t>
            </a:r>
          </a:p>
          <a:p>
            <a:r>
              <a:rPr lang="en-US" sz="3000" dirty="0" smtClean="0"/>
              <a:t>Ti</a:t>
            </a:r>
          </a:p>
          <a:p>
            <a:endParaRPr lang="en-US" sz="3000" dirty="0" smtClean="0"/>
          </a:p>
          <a:p>
            <a:endParaRPr lang="en-US" sz="3000" dirty="0"/>
          </a:p>
          <a:p>
            <a:r>
              <a:rPr lang="en-US" sz="3000" dirty="0" smtClean="0"/>
              <a:t>S</a:t>
            </a:r>
          </a:p>
          <a:p>
            <a:endParaRPr lang="en-US" sz="3000" dirty="0" smtClean="0"/>
          </a:p>
          <a:p>
            <a:endParaRPr lang="en-US" sz="3000" dirty="0"/>
          </a:p>
          <a:p>
            <a:r>
              <a:rPr lang="en-US" sz="3000" dirty="0" smtClean="0"/>
              <a:t>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2514600"/>
            <a:ext cx="845295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5"/>
                </a:solidFill>
              </a:rPr>
              <a:t>__   __   __ __ __   __   __ __ __   __   __ __ __ __ __ </a:t>
            </a:r>
          </a:p>
          <a:p>
            <a:r>
              <a:rPr lang="en-US" sz="2800" dirty="0" smtClean="0">
                <a:solidFill>
                  <a:schemeClr val="accent5"/>
                </a:solidFill>
              </a:rPr>
              <a:t>1s    2s       2p        3s        3p       4s            3d           </a:t>
            </a:r>
            <a:endParaRPr lang="en-US" sz="2800" dirty="0">
              <a:solidFill>
                <a:schemeClr val="accent5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609600" y="2524027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1219200" y="2519314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1828800" y="2524027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362200" y="2524027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743200" y="2524027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429000" y="2524027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114800" y="2524027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495800" y="2524027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953000" y="2524027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6705600" y="2514600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6248400" y="2519314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638800" y="2519314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62000" y="2524027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514600" y="2524027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981200" y="2519314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371600" y="2524027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895600" y="2554665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581400" y="2535025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267200" y="2542096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648200" y="2524027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181600" y="2535025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791200" y="2554665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57200" y="4456093"/>
            <a:ext cx="63097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5"/>
                </a:solidFill>
              </a:rPr>
              <a:t>__   __   __ __ __   __   __ __ __ </a:t>
            </a:r>
          </a:p>
          <a:p>
            <a:r>
              <a:rPr lang="en-US" sz="2800" dirty="0" smtClean="0">
                <a:solidFill>
                  <a:schemeClr val="accent5"/>
                </a:solidFill>
              </a:rPr>
              <a:t>1s    2s       2p        3s        3p                </a:t>
            </a:r>
            <a:endParaRPr lang="en-US" sz="2800" dirty="0">
              <a:solidFill>
                <a:schemeClr val="accent5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609600" y="4465162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1219200" y="4460449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1828800" y="4465162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2362200" y="4465162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2743200" y="4465162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3429000" y="4465162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4114800" y="4465162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4495800" y="4465162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4953000" y="4465162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762000" y="4465162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2514600" y="4465162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981200" y="4460449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1371600" y="4465162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2895600" y="4495800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3581400" y="4476160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4267200" y="4483231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21722" y="5827693"/>
            <a:ext cx="868859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solidFill>
                  <a:schemeClr val="accent5"/>
                </a:solidFill>
              </a:rPr>
              <a:t>__   __   __ __ __   __   __ __ __   __   __ __ __ __ __   __ __ __</a:t>
            </a:r>
          </a:p>
          <a:p>
            <a:r>
              <a:rPr lang="en-US" sz="2500" dirty="0" smtClean="0">
                <a:solidFill>
                  <a:schemeClr val="accent5"/>
                </a:solidFill>
              </a:rPr>
              <a:t>1s    2s       2p        3s        3p       4s            3d                 4p</a:t>
            </a:r>
            <a:endParaRPr lang="en-US" sz="2500" dirty="0">
              <a:solidFill>
                <a:schemeClr val="accent5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609600" y="5836762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1219200" y="5832049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1752600" y="5836762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2133600" y="5836762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2514600" y="5867400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3124200" y="5836762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3733800" y="5836762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4114800" y="5836762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4495800" y="5836762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7315200" y="5812410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6858000" y="5812410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V="1">
            <a:off x="6477000" y="5812410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6096000" y="5827335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5715000" y="5832049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V="1">
            <a:off x="5105400" y="5832049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762000" y="5836762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2286000" y="5836762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1905000" y="5832049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1371600" y="5836762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2667000" y="5867400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3276600" y="5847760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3886200" y="5854831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4267200" y="5836762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4648200" y="5847760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7010400" y="5836762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6629400" y="5847760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6248400" y="5836762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5867400" y="5854831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5257800" y="5867400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7467600" y="5854831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V="1">
            <a:off x="7848600" y="5854831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V="1">
            <a:off x="8305800" y="5867400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V="1">
            <a:off x="8686800" y="5854831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8001000" y="5857140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733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9" grpId="0"/>
      <p:bldP spid="4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08038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Standard Configuration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When you write the electron configuration in </a:t>
            </a:r>
            <a:r>
              <a:rPr lang="en-US" sz="3000" u="sng" dirty="0" smtClean="0"/>
              <a:t>standard</a:t>
            </a:r>
            <a:r>
              <a:rPr lang="en-US" sz="3000" dirty="0" smtClean="0"/>
              <a:t> form, the number of </a:t>
            </a:r>
            <a:r>
              <a:rPr lang="en-US" sz="3000" u="sng" dirty="0" smtClean="0"/>
              <a:t>electrons</a:t>
            </a:r>
            <a:r>
              <a:rPr lang="en-US" sz="3000" dirty="0" smtClean="0"/>
              <a:t> in each sublevel is written as a </a:t>
            </a:r>
            <a:r>
              <a:rPr lang="en-US" sz="3000" u="sng" dirty="0" smtClean="0"/>
              <a:t>power</a:t>
            </a:r>
            <a:r>
              <a:rPr lang="en-US" sz="3000" dirty="0" smtClean="0"/>
              <a:t>.</a:t>
            </a:r>
          </a:p>
          <a:p>
            <a:r>
              <a:rPr lang="en-US" sz="3000" dirty="0" smtClean="0"/>
              <a:t>You fill in the </a:t>
            </a:r>
            <a:r>
              <a:rPr lang="en-US" sz="3000" u="sng" dirty="0" smtClean="0"/>
              <a:t>sublevels</a:t>
            </a:r>
            <a:r>
              <a:rPr lang="en-US" sz="3000" dirty="0" smtClean="0"/>
              <a:t> in the same order, but after you </a:t>
            </a:r>
            <a:r>
              <a:rPr lang="en-US" sz="3000" u="sng" dirty="0" smtClean="0"/>
              <a:t>rearrange</a:t>
            </a:r>
            <a:r>
              <a:rPr lang="en-US" sz="3000" dirty="0" smtClean="0"/>
              <a:t> the sublevels in </a:t>
            </a:r>
            <a:r>
              <a:rPr lang="en-US" sz="3000" u="sng" dirty="0" smtClean="0"/>
              <a:t>number</a:t>
            </a:r>
            <a:r>
              <a:rPr lang="en-US" sz="3000" dirty="0" smtClean="0"/>
              <a:t> order.</a:t>
            </a:r>
          </a:p>
          <a:p>
            <a:r>
              <a:rPr lang="en-US" sz="3000" dirty="0" smtClean="0"/>
              <a:t>Ex: 1s, 2s, 2p, 3s, 3p, 4s, 3d </a:t>
            </a:r>
          </a:p>
          <a:p>
            <a:endParaRPr lang="en-US" sz="3000" dirty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     1s, 2s, 2p, 3s, 3p ,3d, 4s</a:t>
            </a:r>
            <a:endParaRPr lang="en-US" sz="30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048000" y="4267200"/>
            <a:ext cx="0" cy="685800"/>
          </a:xfrm>
          <a:prstGeom prst="straightConnector1">
            <a:avLst/>
          </a:prstGeom>
          <a:ln w="9525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78" name="Picture 2" descr="http://electronconfiguration.info/Images/electron-configuration-lithi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398065"/>
            <a:ext cx="2667000" cy="110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33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08038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The Bohr Model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r>
              <a:rPr lang="en-US" sz="3000" dirty="0" err="1" smtClean="0"/>
              <a:t>Niels</a:t>
            </a:r>
            <a:r>
              <a:rPr lang="en-US" sz="3000" dirty="0" smtClean="0"/>
              <a:t> Bohr studied the </a:t>
            </a:r>
            <a:r>
              <a:rPr lang="en-US" sz="3000" u="sng" dirty="0" smtClean="0"/>
              <a:t>hydrogen</a:t>
            </a:r>
            <a:r>
              <a:rPr lang="en-US" sz="3000" dirty="0" smtClean="0"/>
              <a:t> atom because it was the most </a:t>
            </a:r>
            <a:r>
              <a:rPr lang="en-US" sz="3000" u="sng" dirty="0" smtClean="0"/>
              <a:t>simplistic</a:t>
            </a:r>
            <a:r>
              <a:rPr lang="en-US" sz="3000" dirty="0" smtClean="0"/>
              <a:t>.</a:t>
            </a:r>
          </a:p>
          <a:p>
            <a:r>
              <a:rPr lang="en-US" sz="3000" u="sng" dirty="0" smtClean="0"/>
              <a:t>Bohr</a:t>
            </a:r>
            <a:r>
              <a:rPr lang="en-US" sz="3000" dirty="0" smtClean="0"/>
              <a:t> proposed that an electron is found only in specific </a:t>
            </a:r>
            <a:r>
              <a:rPr lang="en-US" sz="3000" u="sng" dirty="0" smtClean="0"/>
              <a:t>circular</a:t>
            </a:r>
            <a:r>
              <a:rPr lang="en-US" sz="3000" dirty="0" smtClean="0"/>
              <a:t> paths, or </a:t>
            </a:r>
            <a:r>
              <a:rPr lang="en-US" sz="3000" u="sng" dirty="0" smtClean="0"/>
              <a:t>orbits</a:t>
            </a:r>
            <a:r>
              <a:rPr lang="en-US" sz="3000" dirty="0" smtClean="0"/>
              <a:t>, around the nucleus.</a:t>
            </a:r>
          </a:p>
          <a:p>
            <a:r>
              <a:rPr lang="en-US" sz="3000" dirty="0" smtClean="0"/>
              <a:t>Each possible electron </a:t>
            </a:r>
            <a:r>
              <a:rPr lang="en-US" sz="3000" u="sng" dirty="0" smtClean="0"/>
              <a:t>orbit</a:t>
            </a:r>
            <a:r>
              <a:rPr lang="en-US" sz="3000" dirty="0" smtClean="0"/>
              <a:t> in Bohr’s model has a </a:t>
            </a:r>
            <a:r>
              <a:rPr lang="en-US" sz="3000" u="sng" dirty="0" smtClean="0"/>
              <a:t>fixed energy</a:t>
            </a:r>
            <a:r>
              <a:rPr lang="en-US" sz="3000" dirty="0" smtClean="0"/>
              <a:t>. The fixed energies an </a:t>
            </a:r>
            <a:r>
              <a:rPr lang="en-US" sz="3000" u="sng" dirty="0" smtClean="0"/>
              <a:t>electron</a:t>
            </a:r>
            <a:r>
              <a:rPr lang="en-US" sz="3000" dirty="0" smtClean="0"/>
              <a:t> can have are called </a:t>
            </a:r>
            <a:r>
              <a:rPr lang="en-US" sz="3000" u="sng" dirty="0" smtClean="0"/>
              <a:t>energy levels</a:t>
            </a:r>
            <a:r>
              <a:rPr lang="en-US" sz="3000" dirty="0" smtClean="0"/>
              <a:t>. </a:t>
            </a:r>
            <a:endParaRPr lang="en-US" sz="3000" dirty="0"/>
          </a:p>
        </p:txBody>
      </p:sp>
      <p:pic>
        <p:nvPicPr>
          <p:cNvPr id="3074" name="Picture 2" descr="http://people.bu.edu/cwinrich/images/Si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306165"/>
            <a:ext cx="2286000" cy="2247035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42895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08038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Sample Problem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Write the standard electron configuration for the following:</a:t>
            </a:r>
          </a:p>
          <a:p>
            <a:r>
              <a:rPr lang="en-US" sz="3000" dirty="0" smtClean="0"/>
              <a:t>F</a:t>
            </a:r>
          </a:p>
          <a:p>
            <a:endParaRPr lang="en-US" sz="3000" dirty="0"/>
          </a:p>
          <a:p>
            <a:endParaRPr lang="en-US" sz="3000" dirty="0" smtClean="0"/>
          </a:p>
          <a:p>
            <a:r>
              <a:rPr lang="en-US" sz="3000" dirty="0" smtClean="0"/>
              <a:t>Ni</a:t>
            </a:r>
          </a:p>
          <a:p>
            <a:endParaRPr lang="en-US" sz="3000" dirty="0"/>
          </a:p>
          <a:p>
            <a:endParaRPr lang="en-US" sz="3000" dirty="0" smtClean="0"/>
          </a:p>
          <a:p>
            <a:r>
              <a:rPr lang="en-US" sz="3000" dirty="0" err="1" smtClean="0"/>
              <a:t>Ga</a:t>
            </a:r>
            <a:endParaRPr lang="en-US" sz="3000" dirty="0" smtClean="0"/>
          </a:p>
          <a:p>
            <a:endParaRPr lang="en-US" sz="3000" dirty="0"/>
          </a:p>
          <a:p>
            <a:endParaRPr lang="en-US" sz="3000" dirty="0" smtClean="0"/>
          </a:p>
          <a:p>
            <a:endParaRPr lang="en-US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2895600"/>
            <a:ext cx="171072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chemeClr val="accent5"/>
                </a:solidFill>
              </a:rPr>
              <a:t>1s</a:t>
            </a:r>
            <a:r>
              <a:rPr lang="en-US" sz="3000" baseline="30000" dirty="0" smtClean="0">
                <a:solidFill>
                  <a:schemeClr val="accent5"/>
                </a:solidFill>
              </a:rPr>
              <a:t>2</a:t>
            </a:r>
            <a:r>
              <a:rPr lang="en-US" sz="3000" dirty="0" smtClean="0">
                <a:solidFill>
                  <a:schemeClr val="accent5"/>
                </a:solidFill>
              </a:rPr>
              <a:t>2s</a:t>
            </a:r>
            <a:r>
              <a:rPr lang="en-US" sz="3000" baseline="30000" dirty="0" smtClean="0">
                <a:solidFill>
                  <a:schemeClr val="accent5"/>
                </a:solidFill>
              </a:rPr>
              <a:t>2</a:t>
            </a:r>
            <a:r>
              <a:rPr lang="en-US" sz="3000" dirty="0" smtClean="0">
                <a:solidFill>
                  <a:schemeClr val="accent5"/>
                </a:solidFill>
              </a:rPr>
              <a:t>2p</a:t>
            </a:r>
            <a:r>
              <a:rPr lang="en-US" sz="3000" baseline="30000" dirty="0" smtClean="0">
                <a:solidFill>
                  <a:schemeClr val="accent5"/>
                </a:solidFill>
              </a:rPr>
              <a:t>5</a:t>
            </a:r>
            <a:endParaRPr lang="en-US" sz="3000" dirty="0">
              <a:solidFill>
                <a:schemeClr val="accent5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4724400"/>
            <a:ext cx="821731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chemeClr val="accent5"/>
                </a:solidFill>
              </a:rPr>
              <a:t>1s</a:t>
            </a:r>
            <a:r>
              <a:rPr lang="en-US" sz="3000" baseline="30000" dirty="0" smtClean="0">
                <a:solidFill>
                  <a:schemeClr val="accent5"/>
                </a:solidFill>
              </a:rPr>
              <a:t>2</a:t>
            </a:r>
            <a:r>
              <a:rPr lang="en-US" sz="3000" dirty="0" smtClean="0">
                <a:solidFill>
                  <a:schemeClr val="accent5"/>
                </a:solidFill>
              </a:rPr>
              <a:t>2s</a:t>
            </a:r>
            <a:r>
              <a:rPr lang="en-US" sz="3000" baseline="30000" dirty="0" smtClean="0">
                <a:solidFill>
                  <a:schemeClr val="accent5"/>
                </a:solidFill>
              </a:rPr>
              <a:t>2</a:t>
            </a:r>
            <a:r>
              <a:rPr lang="en-US" sz="3000" dirty="0" smtClean="0">
                <a:solidFill>
                  <a:schemeClr val="accent5"/>
                </a:solidFill>
              </a:rPr>
              <a:t>2p</a:t>
            </a:r>
            <a:r>
              <a:rPr lang="en-US" sz="3000" baseline="30000" dirty="0" smtClean="0">
                <a:solidFill>
                  <a:schemeClr val="accent5"/>
                </a:solidFill>
              </a:rPr>
              <a:t>6</a:t>
            </a:r>
            <a:r>
              <a:rPr lang="en-US" sz="3000" dirty="0" smtClean="0">
                <a:solidFill>
                  <a:schemeClr val="accent5"/>
                </a:solidFill>
              </a:rPr>
              <a:t>3s</a:t>
            </a:r>
            <a:r>
              <a:rPr lang="en-US" sz="3000" baseline="30000" dirty="0" smtClean="0">
                <a:solidFill>
                  <a:schemeClr val="accent5"/>
                </a:solidFill>
              </a:rPr>
              <a:t>2</a:t>
            </a:r>
            <a:r>
              <a:rPr lang="en-US" sz="3000" dirty="0" smtClean="0">
                <a:solidFill>
                  <a:schemeClr val="accent5"/>
                </a:solidFill>
              </a:rPr>
              <a:t>3p</a:t>
            </a:r>
            <a:r>
              <a:rPr lang="en-US" sz="3000" baseline="30000" dirty="0" smtClean="0">
                <a:solidFill>
                  <a:schemeClr val="accent5"/>
                </a:solidFill>
              </a:rPr>
              <a:t>6</a:t>
            </a:r>
            <a:r>
              <a:rPr lang="en-US" sz="3000" dirty="0" smtClean="0">
                <a:solidFill>
                  <a:schemeClr val="accent5"/>
                </a:solidFill>
              </a:rPr>
              <a:t>4s</a:t>
            </a:r>
            <a:r>
              <a:rPr lang="en-US" sz="3000" baseline="30000" dirty="0" smtClean="0">
                <a:solidFill>
                  <a:schemeClr val="accent5"/>
                </a:solidFill>
              </a:rPr>
              <a:t>2</a:t>
            </a:r>
            <a:r>
              <a:rPr lang="en-US" sz="3000" dirty="0" smtClean="0">
                <a:solidFill>
                  <a:schemeClr val="accent5"/>
                </a:solidFill>
              </a:rPr>
              <a:t>3d</a:t>
            </a:r>
            <a:r>
              <a:rPr lang="en-US" sz="3000" baseline="30000" dirty="0" smtClean="0">
                <a:solidFill>
                  <a:schemeClr val="accent5"/>
                </a:solidFill>
              </a:rPr>
              <a:t>8</a:t>
            </a:r>
            <a:r>
              <a:rPr lang="en-US" sz="3000" dirty="0" smtClean="0">
                <a:solidFill>
                  <a:schemeClr val="accent5"/>
                </a:solidFill>
              </a:rPr>
              <a:t>  </a:t>
            </a:r>
            <a:r>
              <a:rPr lang="en-US" sz="3000" dirty="0" smtClean="0">
                <a:solidFill>
                  <a:schemeClr val="accent5"/>
                </a:solidFill>
                <a:sym typeface="Wingdings" pitchFamily="2" charset="2"/>
              </a:rPr>
              <a:t>  1s</a:t>
            </a:r>
            <a:r>
              <a:rPr lang="en-US" sz="3000" baseline="30000" dirty="0" smtClean="0">
                <a:solidFill>
                  <a:schemeClr val="accent5"/>
                </a:solidFill>
                <a:sym typeface="Wingdings" pitchFamily="2" charset="2"/>
              </a:rPr>
              <a:t>2</a:t>
            </a:r>
            <a:r>
              <a:rPr lang="en-US" sz="3000" dirty="0" smtClean="0">
                <a:solidFill>
                  <a:schemeClr val="accent5"/>
                </a:solidFill>
                <a:sym typeface="Wingdings" pitchFamily="2" charset="2"/>
              </a:rPr>
              <a:t>2s</a:t>
            </a:r>
            <a:r>
              <a:rPr lang="en-US" sz="3000" baseline="30000" dirty="0" smtClean="0">
                <a:solidFill>
                  <a:schemeClr val="accent5"/>
                </a:solidFill>
                <a:sym typeface="Wingdings" pitchFamily="2" charset="2"/>
              </a:rPr>
              <a:t>2</a:t>
            </a:r>
            <a:r>
              <a:rPr lang="en-US" sz="3000" dirty="0" smtClean="0">
                <a:solidFill>
                  <a:schemeClr val="accent5"/>
                </a:solidFill>
                <a:sym typeface="Wingdings" pitchFamily="2" charset="2"/>
              </a:rPr>
              <a:t>2p</a:t>
            </a:r>
            <a:r>
              <a:rPr lang="en-US" sz="3000" baseline="30000" dirty="0" smtClean="0">
                <a:solidFill>
                  <a:schemeClr val="accent5"/>
                </a:solidFill>
                <a:sym typeface="Wingdings" pitchFamily="2" charset="2"/>
              </a:rPr>
              <a:t>6</a:t>
            </a:r>
            <a:r>
              <a:rPr lang="en-US" sz="3000" dirty="0" smtClean="0">
                <a:solidFill>
                  <a:schemeClr val="accent5"/>
                </a:solidFill>
                <a:sym typeface="Wingdings" pitchFamily="2" charset="2"/>
              </a:rPr>
              <a:t>3s</a:t>
            </a:r>
            <a:r>
              <a:rPr lang="en-US" sz="3000" baseline="30000" dirty="0" smtClean="0">
                <a:solidFill>
                  <a:schemeClr val="accent5"/>
                </a:solidFill>
                <a:sym typeface="Wingdings" pitchFamily="2" charset="2"/>
              </a:rPr>
              <a:t>2</a:t>
            </a:r>
            <a:r>
              <a:rPr lang="en-US" sz="3000" dirty="0" smtClean="0">
                <a:solidFill>
                  <a:schemeClr val="accent5"/>
                </a:solidFill>
                <a:sym typeface="Wingdings" pitchFamily="2" charset="2"/>
              </a:rPr>
              <a:t>3p</a:t>
            </a:r>
            <a:r>
              <a:rPr lang="en-US" sz="3000" baseline="30000" dirty="0" smtClean="0">
                <a:solidFill>
                  <a:schemeClr val="accent5"/>
                </a:solidFill>
                <a:sym typeface="Wingdings" pitchFamily="2" charset="2"/>
              </a:rPr>
              <a:t>6</a:t>
            </a:r>
            <a:r>
              <a:rPr lang="en-US" sz="3000" dirty="0" smtClean="0">
                <a:solidFill>
                  <a:schemeClr val="accent5"/>
                </a:solidFill>
                <a:sym typeface="Wingdings" pitchFamily="2" charset="2"/>
              </a:rPr>
              <a:t>3d</a:t>
            </a:r>
            <a:r>
              <a:rPr lang="en-US" sz="3000" baseline="30000" dirty="0" smtClean="0">
                <a:solidFill>
                  <a:schemeClr val="accent5"/>
                </a:solidFill>
                <a:sym typeface="Wingdings" pitchFamily="2" charset="2"/>
              </a:rPr>
              <a:t>8</a:t>
            </a:r>
            <a:r>
              <a:rPr lang="en-US" sz="3000" dirty="0" smtClean="0">
                <a:solidFill>
                  <a:schemeClr val="accent5"/>
                </a:solidFill>
                <a:sym typeface="Wingdings" pitchFamily="2" charset="2"/>
              </a:rPr>
              <a:t>4s</a:t>
            </a:r>
            <a:r>
              <a:rPr lang="en-US" sz="3000" baseline="30000" dirty="0" smtClean="0">
                <a:solidFill>
                  <a:schemeClr val="accent5"/>
                </a:solidFill>
                <a:sym typeface="Wingdings" pitchFamily="2" charset="2"/>
              </a:rPr>
              <a:t>2</a:t>
            </a:r>
            <a:endParaRPr lang="en-US" sz="3000" dirty="0">
              <a:solidFill>
                <a:schemeClr val="accent5"/>
              </a:solidFill>
            </a:endParaRPr>
          </a:p>
        </p:txBody>
      </p:sp>
      <p:sp>
        <p:nvSpPr>
          <p:cNvPr id="6" name="Circular Arrow 5"/>
          <p:cNvSpPr/>
          <p:nvPr/>
        </p:nvSpPr>
        <p:spPr>
          <a:xfrm flipH="1">
            <a:off x="3114773" y="4495800"/>
            <a:ext cx="838200" cy="762000"/>
          </a:xfrm>
          <a:prstGeom prst="circular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6064332"/>
            <a:ext cx="89643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5"/>
                </a:solidFill>
              </a:rPr>
              <a:t>1s</a:t>
            </a:r>
            <a:r>
              <a:rPr lang="en-US" sz="2800" baseline="30000" dirty="0" smtClean="0">
                <a:solidFill>
                  <a:schemeClr val="accent5"/>
                </a:solidFill>
              </a:rPr>
              <a:t>2</a:t>
            </a:r>
            <a:r>
              <a:rPr lang="en-US" sz="2800" dirty="0" smtClean="0">
                <a:solidFill>
                  <a:schemeClr val="accent5"/>
                </a:solidFill>
              </a:rPr>
              <a:t>2s</a:t>
            </a:r>
            <a:r>
              <a:rPr lang="en-US" sz="2800" baseline="30000" dirty="0" smtClean="0">
                <a:solidFill>
                  <a:schemeClr val="accent5"/>
                </a:solidFill>
              </a:rPr>
              <a:t>2</a:t>
            </a:r>
            <a:r>
              <a:rPr lang="en-US" sz="2800" dirty="0" smtClean="0">
                <a:solidFill>
                  <a:schemeClr val="accent5"/>
                </a:solidFill>
              </a:rPr>
              <a:t>2p</a:t>
            </a:r>
            <a:r>
              <a:rPr lang="en-US" sz="2800" baseline="30000" dirty="0" smtClean="0">
                <a:solidFill>
                  <a:schemeClr val="accent5"/>
                </a:solidFill>
              </a:rPr>
              <a:t>6</a:t>
            </a:r>
            <a:r>
              <a:rPr lang="en-US" sz="2800" dirty="0" smtClean="0">
                <a:solidFill>
                  <a:schemeClr val="accent5"/>
                </a:solidFill>
              </a:rPr>
              <a:t>3s</a:t>
            </a:r>
            <a:r>
              <a:rPr lang="en-US" sz="2800" baseline="30000" dirty="0" smtClean="0">
                <a:solidFill>
                  <a:schemeClr val="accent5"/>
                </a:solidFill>
              </a:rPr>
              <a:t>2</a:t>
            </a:r>
            <a:r>
              <a:rPr lang="en-US" sz="2800" dirty="0" smtClean="0">
                <a:solidFill>
                  <a:schemeClr val="accent5"/>
                </a:solidFill>
              </a:rPr>
              <a:t>3p</a:t>
            </a:r>
            <a:r>
              <a:rPr lang="en-US" sz="2800" baseline="30000" dirty="0" smtClean="0">
                <a:solidFill>
                  <a:schemeClr val="accent5"/>
                </a:solidFill>
              </a:rPr>
              <a:t>6</a:t>
            </a:r>
            <a:r>
              <a:rPr lang="en-US" sz="2800" dirty="0" smtClean="0">
                <a:solidFill>
                  <a:schemeClr val="accent5"/>
                </a:solidFill>
              </a:rPr>
              <a:t>4s</a:t>
            </a:r>
            <a:r>
              <a:rPr lang="en-US" sz="2800" baseline="30000" dirty="0" smtClean="0">
                <a:solidFill>
                  <a:schemeClr val="accent5"/>
                </a:solidFill>
              </a:rPr>
              <a:t>2</a:t>
            </a:r>
            <a:r>
              <a:rPr lang="en-US" sz="2800" dirty="0" smtClean="0">
                <a:solidFill>
                  <a:schemeClr val="accent5"/>
                </a:solidFill>
              </a:rPr>
              <a:t>3d</a:t>
            </a:r>
            <a:r>
              <a:rPr lang="en-US" sz="2800" baseline="30000" dirty="0" smtClean="0">
                <a:solidFill>
                  <a:schemeClr val="accent5"/>
                </a:solidFill>
              </a:rPr>
              <a:t>10</a:t>
            </a:r>
            <a:r>
              <a:rPr lang="en-US" sz="2800" dirty="0" smtClean="0">
                <a:solidFill>
                  <a:schemeClr val="accent5"/>
                </a:solidFill>
              </a:rPr>
              <a:t>4p</a:t>
            </a:r>
            <a:r>
              <a:rPr lang="en-US" sz="2800" baseline="30000" dirty="0" smtClean="0">
                <a:solidFill>
                  <a:schemeClr val="accent5"/>
                </a:solidFill>
              </a:rPr>
              <a:t>1  </a:t>
            </a:r>
            <a:r>
              <a:rPr lang="en-US" sz="2800" dirty="0" smtClean="0">
                <a:solidFill>
                  <a:schemeClr val="accent5"/>
                </a:solidFill>
                <a:sym typeface="Wingdings" pitchFamily="2" charset="2"/>
              </a:rPr>
              <a:t>  1s</a:t>
            </a:r>
            <a:r>
              <a:rPr lang="en-US" sz="2800" baseline="30000" dirty="0" smtClean="0">
                <a:solidFill>
                  <a:schemeClr val="accent5"/>
                </a:solidFill>
                <a:sym typeface="Wingdings" pitchFamily="2" charset="2"/>
              </a:rPr>
              <a:t>2</a:t>
            </a:r>
            <a:r>
              <a:rPr lang="en-US" sz="2800" dirty="0" smtClean="0">
                <a:solidFill>
                  <a:schemeClr val="accent5"/>
                </a:solidFill>
                <a:sym typeface="Wingdings" pitchFamily="2" charset="2"/>
              </a:rPr>
              <a:t>2s</a:t>
            </a:r>
            <a:r>
              <a:rPr lang="en-US" sz="2800" baseline="30000" dirty="0" smtClean="0">
                <a:solidFill>
                  <a:schemeClr val="accent5"/>
                </a:solidFill>
                <a:sym typeface="Wingdings" pitchFamily="2" charset="2"/>
              </a:rPr>
              <a:t>2</a:t>
            </a:r>
            <a:r>
              <a:rPr lang="en-US" sz="2800" dirty="0" smtClean="0">
                <a:solidFill>
                  <a:schemeClr val="accent5"/>
                </a:solidFill>
                <a:sym typeface="Wingdings" pitchFamily="2" charset="2"/>
              </a:rPr>
              <a:t>2p</a:t>
            </a:r>
            <a:r>
              <a:rPr lang="en-US" sz="2800" baseline="30000" dirty="0" smtClean="0">
                <a:solidFill>
                  <a:schemeClr val="accent5"/>
                </a:solidFill>
                <a:sym typeface="Wingdings" pitchFamily="2" charset="2"/>
              </a:rPr>
              <a:t>6</a:t>
            </a:r>
            <a:r>
              <a:rPr lang="en-US" sz="2800" dirty="0" smtClean="0">
                <a:solidFill>
                  <a:schemeClr val="accent5"/>
                </a:solidFill>
                <a:sym typeface="Wingdings" pitchFamily="2" charset="2"/>
              </a:rPr>
              <a:t>3s</a:t>
            </a:r>
            <a:r>
              <a:rPr lang="en-US" sz="2800" baseline="30000" dirty="0" smtClean="0">
                <a:solidFill>
                  <a:schemeClr val="accent5"/>
                </a:solidFill>
                <a:sym typeface="Wingdings" pitchFamily="2" charset="2"/>
              </a:rPr>
              <a:t>2</a:t>
            </a:r>
            <a:r>
              <a:rPr lang="en-US" sz="2800" dirty="0" smtClean="0">
                <a:solidFill>
                  <a:schemeClr val="accent5"/>
                </a:solidFill>
                <a:sym typeface="Wingdings" pitchFamily="2" charset="2"/>
              </a:rPr>
              <a:t>3p</a:t>
            </a:r>
            <a:r>
              <a:rPr lang="en-US" sz="2800" baseline="30000" dirty="0" smtClean="0">
                <a:solidFill>
                  <a:schemeClr val="accent5"/>
                </a:solidFill>
                <a:sym typeface="Wingdings" pitchFamily="2" charset="2"/>
              </a:rPr>
              <a:t>6</a:t>
            </a:r>
            <a:r>
              <a:rPr lang="en-US" sz="2800" dirty="0" smtClean="0">
                <a:solidFill>
                  <a:schemeClr val="accent5"/>
                </a:solidFill>
                <a:sym typeface="Wingdings" pitchFamily="2" charset="2"/>
              </a:rPr>
              <a:t>3d</a:t>
            </a:r>
            <a:r>
              <a:rPr lang="en-US" sz="2800" baseline="30000" dirty="0" smtClean="0">
                <a:solidFill>
                  <a:schemeClr val="accent5"/>
                </a:solidFill>
                <a:sym typeface="Wingdings" pitchFamily="2" charset="2"/>
              </a:rPr>
              <a:t>10</a:t>
            </a:r>
            <a:r>
              <a:rPr lang="en-US" sz="2800" dirty="0" smtClean="0">
                <a:solidFill>
                  <a:schemeClr val="accent5"/>
                </a:solidFill>
                <a:sym typeface="Wingdings" pitchFamily="2" charset="2"/>
              </a:rPr>
              <a:t>4s</a:t>
            </a:r>
            <a:r>
              <a:rPr lang="en-US" sz="2800" baseline="30000" dirty="0" smtClean="0">
                <a:solidFill>
                  <a:schemeClr val="accent5"/>
                </a:solidFill>
                <a:sym typeface="Wingdings" pitchFamily="2" charset="2"/>
              </a:rPr>
              <a:t>2</a:t>
            </a:r>
            <a:r>
              <a:rPr lang="en-US" sz="2800" dirty="0" smtClean="0">
                <a:solidFill>
                  <a:schemeClr val="accent5"/>
                </a:solidFill>
                <a:sym typeface="Wingdings" pitchFamily="2" charset="2"/>
              </a:rPr>
              <a:t>4p</a:t>
            </a:r>
            <a:r>
              <a:rPr lang="en-US" sz="2800" baseline="30000" dirty="0" smtClean="0">
                <a:solidFill>
                  <a:schemeClr val="accent5"/>
                </a:solidFill>
                <a:sym typeface="Wingdings" pitchFamily="2" charset="2"/>
              </a:rPr>
              <a:t>1</a:t>
            </a:r>
            <a:endParaRPr lang="en-US" sz="2800" dirty="0">
              <a:solidFill>
                <a:schemeClr val="accent5"/>
              </a:solidFill>
            </a:endParaRPr>
          </a:p>
        </p:txBody>
      </p:sp>
      <p:sp>
        <p:nvSpPr>
          <p:cNvPr id="8" name="Circular Arrow 7"/>
          <p:cNvSpPr/>
          <p:nvPr/>
        </p:nvSpPr>
        <p:spPr>
          <a:xfrm flipH="1">
            <a:off x="2514600" y="5822465"/>
            <a:ext cx="838200" cy="762000"/>
          </a:xfrm>
          <a:prstGeom prst="circular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33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08038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Practice Problems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Write the standard electron configuration for the following:</a:t>
            </a:r>
          </a:p>
          <a:p>
            <a:r>
              <a:rPr lang="en-US" sz="3000" dirty="0" err="1" smtClean="0"/>
              <a:t>Ca</a:t>
            </a:r>
            <a:endParaRPr lang="en-US" sz="3000" dirty="0" smtClean="0"/>
          </a:p>
          <a:p>
            <a:endParaRPr lang="en-US" sz="3000" dirty="0"/>
          </a:p>
          <a:p>
            <a:endParaRPr lang="en-US" sz="3000" dirty="0" smtClean="0"/>
          </a:p>
          <a:p>
            <a:r>
              <a:rPr lang="en-US" sz="3000" dirty="0" smtClean="0"/>
              <a:t>Ag</a:t>
            </a:r>
          </a:p>
          <a:p>
            <a:endParaRPr lang="en-US" sz="3000" dirty="0"/>
          </a:p>
          <a:p>
            <a:endParaRPr lang="en-US" sz="3000" dirty="0" smtClean="0"/>
          </a:p>
          <a:p>
            <a:r>
              <a:rPr lang="en-US" sz="3000" dirty="0" smtClean="0"/>
              <a:t>Al</a:t>
            </a:r>
            <a:endParaRPr lang="en-US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2971800"/>
            <a:ext cx="323678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chemeClr val="accent5"/>
                </a:solidFill>
              </a:rPr>
              <a:t>1s</a:t>
            </a:r>
            <a:r>
              <a:rPr lang="en-US" sz="3000" baseline="30000" dirty="0" smtClean="0">
                <a:solidFill>
                  <a:schemeClr val="accent5"/>
                </a:solidFill>
              </a:rPr>
              <a:t>2</a:t>
            </a:r>
            <a:r>
              <a:rPr lang="en-US" sz="3000" dirty="0" smtClean="0">
                <a:solidFill>
                  <a:schemeClr val="accent5"/>
                </a:solidFill>
              </a:rPr>
              <a:t>2s</a:t>
            </a:r>
            <a:r>
              <a:rPr lang="en-US" sz="3000" baseline="30000" dirty="0" smtClean="0">
                <a:solidFill>
                  <a:schemeClr val="accent5"/>
                </a:solidFill>
              </a:rPr>
              <a:t>2</a:t>
            </a:r>
            <a:r>
              <a:rPr lang="en-US" sz="3000" dirty="0" smtClean="0">
                <a:solidFill>
                  <a:schemeClr val="accent5"/>
                </a:solidFill>
              </a:rPr>
              <a:t>2p</a:t>
            </a:r>
            <a:r>
              <a:rPr lang="en-US" sz="3000" baseline="30000" dirty="0" smtClean="0">
                <a:solidFill>
                  <a:schemeClr val="accent5"/>
                </a:solidFill>
              </a:rPr>
              <a:t>6</a:t>
            </a:r>
            <a:r>
              <a:rPr lang="en-US" sz="3000" dirty="0" smtClean="0">
                <a:solidFill>
                  <a:schemeClr val="accent5"/>
                </a:solidFill>
              </a:rPr>
              <a:t>3s</a:t>
            </a:r>
            <a:r>
              <a:rPr lang="en-US" sz="3000" baseline="30000" dirty="0" smtClean="0">
                <a:solidFill>
                  <a:schemeClr val="accent5"/>
                </a:solidFill>
              </a:rPr>
              <a:t>2</a:t>
            </a:r>
            <a:r>
              <a:rPr lang="en-US" sz="3000" dirty="0" smtClean="0">
                <a:solidFill>
                  <a:schemeClr val="accent5"/>
                </a:solidFill>
              </a:rPr>
              <a:t>3p</a:t>
            </a:r>
            <a:r>
              <a:rPr lang="en-US" sz="3000" baseline="30000" dirty="0" smtClean="0">
                <a:solidFill>
                  <a:schemeClr val="accent5"/>
                </a:solidFill>
              </a:rPr>
              <a:t>6</a:t>
            </a:r>
            <a:r>
              <a:rPr lang="en-US" sz="3000" dirty="0" smtClean="0">
                <a:solidFill>
                  <a:schemeClr val="accent5"/>
                </a:solidFill>
              </a:rPr>
              <a:t>4s</a:t>
            </a:r>
            <a:r>
              <a:rPr lang="en-US" sz="3000" baseline="30000" dirty="0" smtClean="0">
                <a:solidFill>
                  <a:schemeClr val="accent5"/>
                </a:solidFill>
              </a:rPr>
              <a:t>2</a:t>
            </a:r>
            <a:endParaRPr lang="en-US" sz="3000" dirty="0">
              <a:solidFill>
                <a:schemeClr val="accent5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4648200"/>
            <a:ext cx="555152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chemeClr val="accent5"/>
                </a:solidFill>
              </a:rPr>
              <a:t>1s</a:t>
            </a:r>
            <a:r>
              <a:rPr lang="en-US" sz="3000" baseline="30000" dirty="0" smtClean="0">
                <a:solidFill>
                  <a:schemeClr val="accent5"/>
                </a:solidFill>
              </a:rPr>
              <a:t>2</a:t>
            </a:r>
            <a:r>
              <a:rPr lang="en-US" sz="3000" dirty="0" smtClean="0">
                <a:solidFill>
                  <a:schemeClr val="accent5"/>
                </a:solidFill>
              </a:rPr>
              <a:t>2s</a:t>
            </a:r>
            <a:r>
              <a:rPr lang="en-US" sz="3000" baseline="30000" dirty="0" smtClean="0">
                <a:solidFill>
                  <a:schemeClr val="accent5"/>
                </a:solidFill>
              </a:rPr>
              <a:t>2</a:t>
            </a:r>
            <a:r>
              <a:rPr lang="en-US" sz="3000" dirty="0" smtClean="0">
                <a:solidFill>
                  <a:schemeClr val="accent5"/>
                </a:solidFill>
              </a:rPr>
              <a:t>2p</a:t>
            </a:r>
            <a:r>
              <a:rPr lang="en-US" sz="3000" baseline="30000" dirty="0" smtClean="0">
                <a:solidFill>
                  <a:schemeClr val="accent5"/>
                </a:solidFill>
              </a:rPr>
              <a:t>6</a:t>
            </a:r>
            <a:r>
              <a:rPr lang="en-US" sz="3000" dirty="0" smtClean="0">
                <a:solidFill>
                  <a:schemeClr val="accent5"/>
                </a:solidFill>
              </a:rPr>
              <a:t>3s</a:t>
            </a:r>
            <a:r>
              <a:rPr lang="en-US" sz="3000" baseline="30000" dirty="0" smtClean="0">
                <a:solidFill>
                  <a:schemeClr val="accent5"/>
                </a:solidFill>
              </a:rPr>
              <a:t>2</a:t>
            </a:r>
            <a:r>
              <a:rPr lang="en-US" sz="3000" dirty="0" smtClean="0">
                <a:solidFill>
                  <a:schemeClr val="accent5"/>
                </a:solidFill>
              </a:rPr>
              <a:t>3p</a:t>
            </a:r>
            <a:r>
              <a:rPr lang="en-US" sz="3000" baseline="30000" dirty="0" smtClean="0">
                <a:solidFill>
                  <a:schemeClr val="accent5"/>
                </a:solidFill>
              </a:rPr>
              <a:t>6</a:t>
            </a:r>
            <a:r>
              <a:rPr lang="en-US" sz="3000" dirty="0" smtClean="0">
                <a:solidFill>
                  <a:schemeClr val="accent5"/>
                </a:solidFill>
              </a:rPr>
              <a:t>3d</a:t>
            </a:r>
            <a:r>
              <a:rPr lang="en-US" sz="3000" baseline="30000" dirty="0" smtClean="0">
                <a:solidFill>
                  <a:schemeClr val="accent5"/>
                </a:solidFill>
              </a:rPr>
              <a:t>10</a:t>
            </a:r>
            <a:r>
              <a:rPr lang="en-US" sz="3000" dirty="0" smtClean="0">
                <a:solidFill>
                  <a:schemeClr val="accent5"/>
                </a:solidFill>
              </a:rPr>
              <a:t>4s</a:t>
            </a:r>
            <a:r>
              <a:rPr lang="en-US" sz="3000" baseline="30000" dirty="0" smtClean="0">
                <a:solidFill>
                  <a:schemeClr val="accent5"/>
                </a:solidFill>
              </a:rPr>
              <a:t>2</a:t>
            </a:r>
            <a:r>
              <a:rPr lang="en-US" sz="3000" dirty="0" smtClean="0">
                <a:solidFill>
                  <a:schemeClr val="accent5"/>
                </a:solidFill>
              </a:rPr>
              <a:t>4p</a:t>
            </a:r>
            <a:r>
              <a:rPr lang="en-US" sz="3000" baseline="30000" dirty="0" smtClean="0">
                <a:solidFill>
                  <a:schemeClr val="accent5"/>
                </a:solidFill>
              </a:rPr>
              <a:t>6</a:t>
            </a:r>
            <a:r>
              <a:rPr lang="en-US" sz="3000" dirty="0" smtClean="0">
                <a:solidFill>
                  <a:schemeClr val="accent5"/>
                </a:solidFill>
              </a:rPr>
              <a:t>4d</a:t>
            </a:r>
            <a:r>
              <a:rPr lang="en-US" sz="3000" baseline="30000" dirty="0" smtClean="0">
                <a:solidFill>
                  <a:schemeClr val="accent5"/>
                </a:solidFill>
              </a:rPr>
              <a:t>9</a:t>
            </a:r>
            <a:r>
              <a:rPr lang="en-US" sz="3000" dirty="0" smtClean="0">
                <a:solidFill>
                  <a:schemeClr val="accent5"/>
                </a:solidFill>
              </a:rPr>
              <a:t>5s</a:t>
            </a:r>
            <a:r>
              <a:rPr lang="en-US" sz="3000" baseline="30000" dirty="0" smtClean="0">
                <a:solidFill>
                  <a:schemeClr val="accent5"/>
                </a:solidFill>
              </a:rPr>
              <a:t>2</a:t>
            </a:r>
            <a:endParaRPr lang="en-US" sz="3000" dirty="0">
              <a:solidFill>
                <a:schemeClr val="accent5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6218" y="6096000"/>
            <a:ext cx="275588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chemeClr val="accent5"/>
                </a:solidFill>
              </a:rPr>
              <a:t>1s</a:t>
            </a:r>
            <a:r>
              <a:rPr lang="en-US" sz="3000" baseline="30000" dirty="0" smtClean="0">
                <a:solidFill>
                  <a:schemeClr val="accent5"/>
                </a:solidFill>
              </a:rPr>
              <a:t>2</a:t>
            </a:r>
            <a:r>
              <a:rPr lang="en-US" sz="3000" dirty="0" smtClean="0">
                <a:solidFill>
                  <a:schemeClr val="accent5"/>
                </a:solidFill>
              </a:rPr>
              <a:t>2s</a:t>
            </a:r>
            <a:r>
              <a:rPr lang="en-US" sz="3000" baseline="30000" dirty="0" smtClean="0">
                <a:solidFill>
                  <a:schemeClr val="accent5"/>
                </a:solidFill>
              </a:rPr>
              <a:t>2</a:t>
            </a:r>
            <a:r>
              <a:rPr lang="en-US" sz="3000" dirty="0" smtClean="0">
                <a:solidFill>
                  <a:schemeClr val="accent5"/>
                </a:solidFill>
              </a:rPr>
              <a:t>2p</a:t>
            </a:r>
            <a:r>
              <a:rPr lang="en-US" sz="3000" baseline="30000" dirty="0" smtClean="0">
                <a:solidFill>
                  <a:schemeClr val="accent5"/>
                </a:solidFill>
              </a:rPr>
              <a:t>6</a:t>
            </a:r>
            <a:r>
              <a:rPr lang="en-US" sz="3000" dirty="0" smtClean="0">
                <a:solidFill>
                  <a:schemeClr val="accent5"/>
                </a:solidFill>
              </a:rPr>
              <a:t>3s</a:t>
            </a:r>
            <a:r>
              <a:rPr lang="en-US" sz="3000" baseline="30000" dirty="0" smtClean="0">
                <a:solidFill>
                  <a:schemeClr val="accent5"/>
                </a:solidFill>
              </a:rPr>
              <a:t>2</a:t>
            </a:r>
            <a:r>
              <a:rPr lang="en-US" sz="3000" dirty="0" smtClean="0">
                <a:solidFill>
                  <a:schemeClr val="accent5"/>
                </a:solidFill>
              </a:rPr>
              <a:t>3p</a:t>
            </a:r>
            <a:r>
              <a:rPr lang="en-US" sz="3000" baseline="30000" dirty="0">
                <a:solidFill>
                  <a:schemeClr val="accent5"/>
                </a:solidFill>
              </a:rPr>
              <a:t>1</a:t>
            </a:r>
            <a:endParaRPr lang="en-US" sz="30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33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08038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Noble Gas Configuration (Honors)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When writing electron configurations for large atoms, it is quicker to use the </a:t>
            </a:r>
            <a:r>
              <a:rPr lang="en-US" sz="3000" u="sng" dirty="0" smtClean="0"/>
              <a:t>noble gas configuration</a:t>
            </a:r>
            <a:r>
              <a:rPr lang="en-US" sz="3000" dirty="0" smtClean="0"/>
              <a:t>.</a:t>
            </a:r>
          </a:p>
          <a:p>
            <a:r>
              <a:rPr lang="en-US" sz="3000" dirty="0" smtClean="0"/>
              <a:t>The noble gas configuration only includes the </a:t>
            </a:r>
            <a:r>
              <a:rPr lang="en-US" sz="3000" u="sng" dirty="0" smtClean="0"/>
              <a:t>noble gas</a:t>
            </a:r>
            <a:r>
              <a:rPr lang="en-US" sz="3000" dirty="0" smtClean="0"/>
              <a:t> before the element and the </a:t>
            </a:r>
            <a:r>
              <a:rPr lang="en-US" sz="3000" u="sng" dirty="0" smtClean="0"/>
              <a:t>last</a:t>
            </a:r>
            <a:r>
              <a:rPr lang="en-US" sz="3000" dirty="0" smtClean="0"/>
              <a:t> incomplete energy level.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58" b="15473"/>
          <a:stretch/>
        </p:blipFill>
        <p:spPr>
          <a:xfrm>
            <a:off x="3352800" y="4343400"/>
            <a:ext cx="5148263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33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08038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Sample Problems (Honors)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Write the noble gas configuration for the following:</a:t>
            </a:r>
          </a:p>
          <a:p>
            <a:r>
              <a:rPr lang="en-US" sz="3000" dirty="0" err="1" smtClean="0"/>
              <a:t>Te</a:t>
            </a:r>
            <a:endParaRPr lang="en-US" sz="3000" dirty="0" smtClean="0"/>
          </a:p>
          <a:p>
            <a:endParaRPr lang="en-US" sz="3000" dirty="0"/>
          </a:p>
          <a:p>
            <a:endParaRPr lang="en-US" sz="3000" dirty="0" smtClean="0"/>
          </a:p>
          <a:p>
            <a:r>
              <a:rPr lang="en-US" sz="3000" dirty="0" smtClean="0"/>
              <a:t>Y</a:t>
            </a:r>
          </a:p>
          <a:p>
            <a:endParaRPr lang="en-US" sz="3000" dirty="0"/>
          </a:p>
          <a:p>
            <a:endParaRPr lang="en-US" sz="3000" dirty="0" smtClean="0"/>
          </a:p>
          <a:p>
            <a:r>
              <a:rPr lang="en-US" sz="3000" dirty="0" err="1" smtClean="0"/>
              <a:t>Ca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 smtClean="0"/>
              <a:t> </a:t>
            </a:r>
            <a:endParaRPr lang="en-US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2590800"/>
            <a:ext cx="248337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chemeClr val="accent5"/>
                </a:solidFill>
              </a:rPr>
              <a:t>[Kr]4d</a:t>
            </a:r>
            <a:r>
              <a:rPr lang="en-US" sz="3000" baseline="30000" dirty="0" smtClean="0">
                <a:solidFill>
                  <a:schemeClr val="accent5"/>
                </a:solidFill>
              </a:rPr>
              <a:t>10</a:t>
            </a:r>
            <a:r>
              <a:rPr lang="en-US" sz="3000" dirty="0" smtClean="0">
                <a:solidFill>
                  <a:schemeClr val="accent5"/>
                </a:solidFill>
              </a:rPr>
              <a:t>5s</a:t>
            </a:r>
            <a:r>
              <a:rPr lang="en-US" sz="3000" baseline="30000" dirty="0" smtClean="0">
                <a:solidFill>
                  <a:schemeClr val="accent5"/>
                </a:solidFill>
              </a:rPr>
              <a:t>2</a:t>
            </a:r>
            <a:r>
              <a:rPr lang="en-US" sz="3000" dirty="0" smtClean="0">
                <a:solidFill>
                  <a:schemeClr val="accent5"/>
                </a:solidFill>
              </a:rPr>
              <a:t>5p</a:t>
            </a:r>
            <a:r>
              <a:rPr lang="en-US" sz="3000" baseline="30000" dirty="0" smtClean="0">
                <a:solidFill>
                  <a:schemeClr val="accent5"/>
                </a:solidFill>
              </a:rPr>
              <a:t>4</a:t>
            </a:r>
            <a:endParaRPr lang="en-US" sz="3000" dirty="0">
              <a:solidFill>
                <a:schemeClr val="accent5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76660" y="4191000"/>
            <a:ext cx="177805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chemeClr val="accent5"/>
                </a:solidFill>
              </a:rPr>
              <a:t>[Kr]4d</a:t>
            </a:r>
            <a:r>
              <a:rPr lang="en-US" sz="3000" baseline="30000" dirty="0" smtClean="0">
                <a:solidFill>
                  <a:schemeClr val="accent5"/>
                </a:solidFill>
              </a:rPr>
              <a:t>1</a:t>
            </a:r>
            <a:r>
              <a:rPr lang="en-US" sz="3000" dirty="0" smtClean="0">
                <a:solidFill>
                  <a:schemeClr val="accent5"/>
                </a:solidFill>
              </a:rPr>
              <a:t>5s</a:t>
            </a:r>
            <a:r>
              <a:rPr lang="en-US" sz="3000" baseline="30000" dirty="0" smtClean="0">
                <a:solidFill>
                  <a:schemeClr val="accent5"/>
                </a:solidFill>
              </a:rPr>
              <a:t>2</a:t>
            </a:r>
            <a:endParaRPr lang="en-US" sz="3000" dirty="0">
              <a:solidFill>
                <a:schemeClr val="accent5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1200" y="5791200"/>
            <a:ext cx="12346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chemeClr val="accent5"/>
                </a:solidFill>
              </a:rPr>
              <a:t>[</a:t>
            </a:r>
            <a:r>
              <a:rPr lang="en-US" sz="3000" dirty="0" err="1" smtClean="0">
                <a:solidFill>
                  <a:schemeClr val="accent5"/>
                </a:solidFill>
              </a:rPr>
              <a:t>Ar</a:t>
            </a:r>
            <a:r>
              <a:rPr lang="en-US" sz="3000" dirty="0" smtClean="0">
                <a:solidFill>
                  <a:schemeClr val="accent5"/>
                </a:solidFill>
              </a:rPr>
              <a:t>]4s</a:t>
            </a:r>
            <a:r>
              <a:rPr lang="en-US" sz="3000" baseline="30000" dirty="0" smtClean="0">
                <a:solidFill>
                  <a:schemeClr val="accent5"/>
                </a:solidFill>
              </a:rPr>
              <a:t>2</a:t>
            </a:r>
            <a:endParaRPr lang="en-US" sz="30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33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08038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Practice Problems (Honors)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Write the noble gas configuration for the following elements:</a:t>
            </a:r>
          </a:p>
          <a:p>
            <a:r>
              <a:rPr lang="en-US" sz="3000" dirty="0" smtClean="0"/>
              <a:t>Fe</a:t>
            </a:r>
          </a:p>
          <a:p>
            <a:endParaRPr lang="en-US" sz="3000" dirty="0"/>
          </a:p>
          <a:p>
            <a:endParaRPr lang="en-US" sz="3000" dirty="0" smtClean="0"/>
          </a:p>
          <a:p>
            <a:r>
              <a:rPr lang="en-US" sz="3000" dirty="0" smtClean="0"/>
              <a:t>Si</a:t>
            </a:r>
          </a:p>
          <a:p>
            <a:endParaRPr lang="en-US" sz="3000" dirty="0"/>
          </a:p>
          <a:p>
            <a:endParaRPr lang="en-US" sz="3000" dirty="0" smtClean="0"/>
          </a:p>
          <a:p>
            <a:r>
              <a:rPr lang="en-US" sz="3000" dirty="0"/>
              <a:t>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8800" y="2895600"/>
            <a:ext cx="17988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chemeClr val="accent5"/>
                </a:solidFill>
              </a:rPr>
              <a:t>[</a:t>
            </a:r>
            <a:r>
              <a:rPr lang="en-US" sz="3000" dirty="0" err="1" smtClean="0">
                <a:solidFill>
                  <a:schemeClr val="accent5"/>
                </a:solidFill>
              </a:rPr>
              <a:t>Ar</a:t>
            </a:r>
            <a:r>
              <a:rPr lang="en-US" sz="3000" dirty="0" smtClean="0">
                <a:solidFill>
                  <a:schemeClr val="accent5"/>
                </a:solidFill>
              </a:rPr>
              <a:t>]3d</a:t>
            </a:r>
            <a:r>
              <a:rPr lang="en-US" sz="3000" baseline="30000" dirty="0" smtClean="0">
                <a:solidFill>
                  <a:schemeClr val="accent5"/>
                </a:solidFill>
              </a:rPr>
              <a:t>6</a:t>
            </a:r>
            <a:r>
              <a:rPr lang="en-US" sz="3000" dirty="0" smtClean="0">
                <a:solidFill>
                  <a:schemeClr val="accent5"/>
                </a:solidFill>
              </a:rPr>
              <a:t>4s</a:t>
            </a:r>
            <a:r>
              <a:rPr lang="en-US" sz="3000" baseline="30000" dirty="0" smtClean="0">
                <a:solidFill>
                  <a:schemeClr val="accent5"/>
                </a:solidFill>
              </a:rPr>
              <a:t>2</a:t>
            </a:r>
            <a:endParaRPr lang="en-US" sz="3000" dirty="0">
              <a:solidFill>
                <a:schemeClr val="accent5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4717" y="4572000"/>
            <a:ext cx="188705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chemeClr val="accent5"/>
                </a:solidFill>
              </a:rPr>
              <a:t>[Ne]3s</a:t>
            </a:r>
            <a:r>
              <a:rPr lang="en-US" sz="3000" baseline="30000" dirty="0" smtClean="0">
                <a:solidFill>
                  <a:schemeClr val="accent5"/>
                </a:solidFill>
              </a:rPr>
              <a:t>2</a:t>
            </a:r>
            <a:r>
              <a:rPr lang="en-US" sz="3000" dirty="0" smtClean="0">
                <a:solidFill>
                  <a:schemeClr val="accent5"/>
                </a:solidFill>
              </a:rPr>
              <a:t>3p</a:t>
            </a:r>
            <a:r>
              <a:rPr lang="en-US" sz="3000" baseline="30000" dirty="0" smtClean="0">
                <a:solidFill>
                  <a:schemeClr val="accent5"/>
                </a:solidFill>
              </a:rPr>
              <a:t>2</a:t>
            </a:r>
            <a:endParaRPr lang="en-US" sz="3000" dirty="0">
              <a:solidFill>
                <a:schemeClr val="accent5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400" y="6019800"/>
            <a:ext cx="12346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chemeClr val="accent5"/>
                </a:solidFill>
              </a:rPr>
              <a:t>[</a:t>
            </a:r>
            <a:r>
              <a:rPr lang="en-US" sz="3000" dirty="0" err="1" smtClean="0">
                <a:solidFill>
                  <a:schemeClr val="accent5"/>
                </a:solidFill>
              </a:rPr>
              <a:t>Ar</a:t>
            </a:r>
            <a:r>
              <a:rPr lang="en-US" sz="3000" dirty="0" smtClean="0">
                <a:solidFill>
                  <a:schemeClr val="accent5"/>
                </a:solidFill>
              </a:rPr>
              <a:t>]4s</a:t>
            </a:r>
            <a:r>
              <a:rPr lang="en-US" sz="3000" baseline="30000" dirty="0" smtClean="0">
                <a:solidFill>
                  <a:schemeClr val="accent5"/>
                </a:solidFill>
              </a:rPr>
              <a:t>1</a:t>
            </a:r>
            <a:endParaRPr lang="en-US" sz="30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33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08038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Exceptions to the Rules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Sublevels are the </a:t>
            </a:r>
            <a:r>
              <a:rPr lang="en-US" sz="3000" u="sng" dirty="0" smtClean="0"/>
              <a:t>most stable</a:t>
            </a:r>
            <a:r>
              <a:rPr lang="en-US" sz="3000" dirty="0" smtClean="0"/>
              <a:t> when they are </a:t>
            </a:r>
            <a:r>
              <a:rPr lang="en-US" sz="3000" u="sng" dirty="0" smtClean="0"/>
              <a:t>full</a:t>
            </a:r>
            <a:r>
              <a:rPr lang="en-US" sz="3000" dirty="0" smtClean="0"/>
              <a:t> or exactly </a:t>
            </a:r>
            <a:r>
              <a:rPr lang="en-US" sz="3000" u="sng" dirty="0" smtClean="0"/>
              <a:t>half-full</a:t>
            </a:r>
            <a:r>
              <a:rPr lang="en-US" sz="3000" dirty="0" smtClean="0"/>
              <a:t>.</a:t>
            </a:r>
          </a:p>
          <a:p>
            <a:r>
              <a:rPr lang="en-US" sz="3000" dirty="0" smtClean="0"/>
              <a:t>This causes electrons to </a:t>
            </a:r>
            <a:r>
              <a:rPr lang="en-US" sz="3000" u="sng" dirty="0" smtClean="0"/>
              <a:t>jump</a:t>
            </a:r>
            <a:r>
              <a:rPr lang="en-US" sz="3000" dirty="0" smtClean="0"/>
              <a:t> to different sublevels to make the atom more </a:t>
            </a:r>
            <a:r>
              <a:rPr lang="en-US" sz="3000" u="sng" dirty="0" smtClean="0"/>
              <a:t>stable</a:t>
            </a:r>
            <a:r>
              <a:rPr lang="en-US" sz="3000" dirty="0" smtClean="0"/>
              <a:t>.</a:t>
            </a:r>
          </a:p>
          <a:p>
            <a:r>
              <a:rPr lang="en-US" sz="3000" dirty="0" smtClean="0"/>
              <a:t>This </a:t>
            </a:r>
            <a:r>
              <a:rPr lang="en-US" sz="3000" u="sng" dirty="0" smtClean="0"/>
              <a:t>jumping</a:t>
            </a:r>
            <a:r>
              <a:rPr lang="en-US" sz="3000" dirty="0" smtClean="0"/>
              <a:t> does not happen until the </a:t>
            </a:r>
            <a:r>
              <a:rPr lang="en-US" sz="3000" u="sng" dirty="0" smtClean="0"/>
              <a:t>3rd</a:t>
            </a:r>
            <a:r>
              <a:rPr lang="en-US" sz="3000" dirty="0" smtClean="0"/>
              <a:t> energy level.</a:t>
            </a:r>
          </a:p>
          <a:p>
            <a:r>
              <a:rPr lang="en-US" sz="3000" dirty="0" smtClean="0"/>
              <a:t>There are only </a:t>
            </a:r>
            <a:r>
              <a:rPr lang="en-US" sz="3000" u="sng" dirty="0" smtClean="0"/>
              <a:t>2</a:t>
            </a:r>
            <a:r>
              <a:rPr lang="en-US" sz="3000" dirty="0" smtClean="0"/>
              <a:t> exceptions that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you need to memorize.</a:t>
            </a:r>
            <a:endParaRPr lang="en-US" sz="3000" dirty="0"/>
          </a:p>
        </p:txBody>
      </p:sp>
      <p:pic>
        <p:nvPicPr>
          <p:cNvPr id="26626" name="Picture 2" descr="http://www.quotescover.com/wp-content/uploads/There-are-no-exceptions-to__quotes-by-George-Osner-2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1" t="13818" r="12616" b="20676"/>
          <a:stretch/>
        </p:blipFill>
        <p:spPr bwMode="auto">
          <a:xfrm>
            <a:off x="5761830" y="3962400"/>
            <a:ext cx="3040081" cy="267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33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08038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Sample Problem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Write the standard electron configuration for chromium.</a:t>
            </a:r>
            <a:endParaRPr lang="en-US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2362200" y="2971800"/>
            <a:ext cx="38010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chemeClr val="accent5"/>
                </a:solidFill>
              </a:rPr>
              <a:t>1s</a:t>
            </a:r>
            <a:r>
              <a:rPr lang="en-US" sz="3000" baseline="30000" dirty="0" smtClean="0">
                <a:solidFill>
                  <a:schemeClr val="accent5"/>
                </a:solidFill>
              </a:rPr>
              <a:t>2</a:t>
            </a:r>
            <a:r>
              <a:rPr lang="en-US" sz="3000" dirty="0" smtClean="0">
                <a:solidFill>
                  <a:schemeClr val="accent5"/>
                </a:solidFill>
              </a:rPr>
              <a:t>2s</a:t>
            </a:r>
            <a:r>
              <a:rPr lang="en-US" sz="3000" baseline="30000" dirty="0" smtClean="0">
                <a:solidFill>
                  <a:schemeClr val="accent5"/>
                </a:solidFill>
              </a:rPr>
              <a:t>2</a:t>
            </a:r>
            <a:r>
              <a:rPr lang="en-US" sz="3000" dirty="0" smtClean="0">
                <a:solidFill>
                  <a:schemeClr val="accent5"/>
                </a:solidFill>
              </a:rPr>
              <a:t>2p</a:t>
            </a:r>
            <a:r>
              <a:rPr lang="en-US" sz="3000" baseline="30000" dirty="0" smtClean="0">
                <a:solidFill>
                  <a:schemeClr val="accent5"/>
                </a:solidFill>
              </a:rPr>
              <a:t>6</a:t>
            </a:r>
            <a:r>
              <a:rPr lang="en-US" sz="3000" dirty="0" smtClean="0">
                <a:solidFill>
                  <a:schemeClr val="accent5"/>
                </a:solidFill>
              </a:rPr>
              <a:t>3s</a:t>
            </a:r>
            <a:r>
              <a:rPr lang="en-US" sz="3000" baseline="30000" dirty="0" smtClean="0">
                <a:solidFill>
                  <a:schemeClr val="accent5"/>
                </a:solidFill>
              </a:rPr>
              <a:t>2</a:t>
            </a:r>
            <a:r>
              <a:rPr lang="en-US" sz="3000" dirty="0" smtClean="0">
                <a:solidFill>
                  <a:schemeClr val="accent5"/>
                </a:solidFill>
              </a:rPr>
              <a:t>3p</a:t>
            </a:r>
            <a:r>
              <a:rPr lang="en-US" sz="3000" baseline="30000" dirty="0" smtClean="0">
                <a:solidFill>
                  <a:schemeClr val="accent5"/>
                </a:solidFill>
              </a:rPr>
              <a:t>6</a:t>
            </a:r>
            <a:r>
              <a:rPr lang="en-US" sz="3000" dirty="0" smtClean="0">
                <a:solidFill>
                  <a:schemeClr val="accent5"/>
                </a:solidFill>
              </a:rPr>
              <a:t>3d</a:t>
            </a:r>
            <a:r>
              <a:rPr lang="en-US" sz="3000" baseline="30000" dirty="0" smtClean="0">
                <a:solidFill>
                  <a:schemeClr val="accent5"/>
                </a:solidFill>
              </a:rPr>
              <a:t>4</a:t>
            </a:r>
            <a:r>
              <a:rPr lang="en-US" sz="3000" dirty="0" smtClean="0">
                <a:solidFill>
                  <a:schemeClr val="accent5"/>
                </a:solidFill>
              </a:rPr>
              <a:t>4s</a:t>
            </a:r>
            <a:r>
              <a:rPr lang="en-US" sz="3000" baseline="30000" dirty="0" smtClean="0">
                <a:solidFill>
                  <a:schemeClr val="accent5"/>
                </a:solidFill>
              </a:rPr>
              <a:t>2</a:t>
            </a:r>
            <a:endParaRPr lang="en-US" sz="3000" dirty="0">
              <a:solidFill>
                <a:schemeClr val="accent5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9127" y="4276436"/>
            <a:ext cx="38010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chemeClr val="accent5"/>
                </a:solidFill>
              </a:rPr>
              <a:t>1s</a:t>
            </a:r>
            <a:r>
              <a:rPr lang="en-US" sz="3000" baseline="30000" dirty="0" smtClean="0">
                <a:solidFill>
                  <a:schemeClr val="accent5"/>
                </a:solidFill>
              </a:rPr>
              <a:t>2</a:t>
            </a:r>
            <a:r>
              <a:rPr lang="en-US" sz="3000" dirty="0" smtClean="0">
                <a:solidFill>
                  <a:schemeClr val="accent5"/>
                </a:solidFill>
              </a:rPr>
              <a:t>2s</a:t>
            </a:r>
            <a:r>
              <a:rPr lang="en-US" sz="3000" baseline="30000" dirty="0" smtClean="0">
                <a:solidFill>
                  <a:schemeClr val="accent5"/>
                </a:solidFill>
              </a:rPr>
              <a:t>2</a:t>
            </a:r>
            <a:r>
              <a:rPr lang="en-US" sz="3000" dirty="0" smtClean="0">
                <a:solidFill>
                  <a:schemeClr val="accent5"/>
                </a:solidFill>
              </a:rPr>
              <a:t>2p</a:t>
            </a:r>
            <a:r>
              <a:rPr lang="en-US" sz="3000" baseline="30000" dirty="0" smtClean="0">
                <a:solidFill>
                  <a:schemeClr val="accent5"/>
                </a:solidFill>
              </a:rPr>
              <a:t>6</a:t>
            </a:r>
            <a:r>
              <a:rPr lang="en-US" sz="3000" dirty="0" smtClean="0">
                <a:solidFill>
                  <a:schemeClr val="accent5"/>
                </a:solidFill>
              </a:rPr>
              <a:t>3s</a:t>
            </a:r>
            <a:r>
              <a:rPr lang="en-US" sz="3000" baseline="30000" dirty="0" smtClean="0">
                <a:solidFill>
                  <a:schemeClr val="accent5"/>
                </a:solidFill>
              </a:rPr>
              <a:t>2</a:t>
            </a:r>
            <a:r>
              <a:rPr lang="en-US" sz="3000" dirty="0" smtClean="0">
                <a:solidFill>
                  <a:schemeClr val="accent5"/>
                </a:solidFill>
              </a:rPr>
              <a:t>3p</a:t>
            </a:r>
            <a:r>
              <a:rPr lang="en-US" sz="3000" baseline="30000" dirty="0" smtClean="0">
                <a:solidFill>
                  <a:schemeClr val="accent5"/>
                </a:solidFill>
              </a:rPr>
              <a:t>6</a:t>
            </a:r>
            <a:r>
              <a:rPr lang="en-US" sz="3000" dirty="0" smtClean="0">
                <a:solidFill>
                  <a:schemeClr val="accent5"/>
                </a:solidFill>
              </a:rPr>
              <a:t>3d</a:t>
            </a:r>
            <a:r>
              <a:rPr lang="en-US" sz="3000" baseline="30000" dirty="0" smtClean="0">
                <a:solidFill>
                  <a:schemeClr val="accent5"/>
                </a:solidFill>
              </a:rPr>
              <a:t>5</a:t>
            </a:r>
            <a:r>
              <a:rPr lang="en-US" sz="3000" dirty="0" smtClean="0">
                <a:solidFill>
                  <a:schemeClr val="accent5"/>
                </a:solidFill>
              </a:rPr>
              <a:t>4s</a:t>
            </a:r>
            <a:r>
              <a:rPr lang="en-US" sz="3000" baseline="30000" dirty="0">
                <a:solidFill>
                  <a:schemeClr val="accent5"/>
                </a:solidFill>
              </a:rPr>
              <a:t>1</a:t>
            </a:r>
            <a:endParaRPr lang="en-US" sz="3000" dirty="0">
              <a:solidFill>
                <a:schemeClr val="accent5"/>
              </a:solidFill>
            </a:endParaRPr>
          </a:p>
        </p:txBody>
      </p:sp>
      <p:sp>
        <p:nvSpPr>
          <p:cNvPr id="6" name="Circular Arrow 5"/>
          <p:cNvSpPr/>
          <p:nvPr/>
        </p:nvSpPr>
        <p:spPr>
          <a:xfrm flipH="1">
            <a:off x="5486400" y="2667000"/>
            <a:ext cx="609600" cy="762000"/>
          </a:xfrm>
          <a:prstGeom prst="circular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8400" y="2677212"/>
            <a:ext cx="24384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00B0F0"/>
                </a:solidFill>
              </a:rPr>
              <a:t>Since 3d is almost half-full, 1 electron from 4s moves to 3d.</a:t>
            </a:r>
            <a:endParaRPr lang="en-US" sz="3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33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08038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Practice Problem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Write the standard electron configuration for copper.</a:t>
            </a:r>
          </a:p>
          <a:p>
            <a:endParaRPr lang="en-US" sz="3000" dirty="0"/>
          </a:p>
          <a:p>
            <a:endParaRPr lang="en-US" sz="3000" dirty="0" smtClean="0"/>
          </a:p>
          <a:p>
            <a:endParaRPr lang="en-US" sz="3000" dirty="0"/>
          </a:p>
          <a:p>
            <a:endParaRPr lang="en-US" sz="3000" dirty="0" smtClean="0"/>
          </a:p>
          <a:p>
            <a:endParaRPr lang="en-US" sz="3000" dirty="0"/>
          </a:p>
          <a:p>
            <a:r>
              <a:rPr lang="en-US" sz="3000" dirty="0" smtClean="0"/>
              <a:t>Do not use the exception for any element except </a:t>
            </a:r>
            <a:r>
              <a:rPr lang="en-US" sz="3000" u="sng" dirty="0" smtClean="0"/>
              <a:t>Cr</a:t>
            </a:r>
            <a:r>
              <a:rPr lang="en-US" sz="3000" dirty="0" smtClean="0"/>
              <a:t> and </a:t>
            </a:r>
            <a:r>
              <a:rPr lang="en-US" sz="3000" u="sng" dirty="0" smtClean="0"/>
              <a:t>Cu</a:t>
            </a:r>
            <a:r>
              <a:rPr lang="en-US" sz="3000" dirty="0" smtClean="0"/>
              <a:t>.</a:t>
            </a:r>
            <a:endParaRPr lang="en-US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2366818" y="2819400"/>
            <a:ext cx="394210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chemeClr val="accent5"/>
                </a:solidFill>
              </a:rPr>
              <a:t>1s</a:t>
            </a:r>
            <a:r>
              <a:rPr lang="en-US" sz="3000" baseline="30000" dirty="0" smtClean="0">
                <a:solidFill>
                  <a:schemeClr val="accent5"/>
                </a:solidFill>
              </a:rPr>
              <a:t>2</a:t>
            </a:r>
            <a:r>
              <a:rPr lang="en-US" sz="3000" dirty="0" smtClean="0">
                <a:solidFill>
                  <a:schemeClr val="accent5"/>
                </a:solidFill>
              </a:rPr>
              <a:t>2s</a:t>
            </a:r>
            <a:r>
              <a:rPr lang="en-US" sz="3000" baseline="30000" dirty="0" smtClean="0">
                <a:solidFill>
                  <a:schemeClr val="accent5"/>
                </a:solidFill>
              </a:rPr>
              <a:t>2</a:t>
            </a:r>
            <a:r>
              <a:rPr lang="en-US" sz="3000" dirty="0" smtClean="0">
                <a:solidFill>
                  <a:schemeClr val="accent5"/>
                </a:solidFill>
              </a:rPr>
              <a:t>2p</a:t>
            </a:r>
            <a:r>
              <a:rPr lang="en-US" sz="3000" baseline="30000" dirty="0" smtClean="0">
                <a:solidFill>
                  <a:schemeClr val="accent5"/>
                </a:solidFill>
              </a:rPr>
              <a:t>6</a:t>
            </a:r>
            <a:r>
              <a:rPr lang="en-US" sz="3000" dirty="0" smtClean="0">
                <a:solidFill>
                  <a:schemeClr val="accent5"/>
                </a:solidFill>
              </a:rPr>
              <a:t>3s</a:t>
            </a:r>
            <a:r>
              <a:rPr lang="en-US" sz="3000" baseline="30000" dirty="0" smtClean="0">
                <a:solidFill>
                  <a:schemeClr val="accent5"/>
                </a:solidFill>
              </a:rPr>
              <a:t>2</a:t>
            </a:r>
            <a:r>
              <a:rPr lang="en-US" sz="3000" dirty="0" smtClean="0">
                <a:solidFill>
                  <a:schemeClr val="accent5"/>
                </a:solidFill>
              </a:rPr>
              <a:t>3p</a:t>
            </a:r>
            <a:r>
              <a:rPr lang="en-US" sz="3000" baseline="30000" dirty="0" smtClean="0">
                <a:solidFill>
                  <a:schemeClr val="accent5"/>
                </a:solidFill>
              </a:rPr>
              <a:t>6</a:t>
            </a:r>
            <a:r>
              <a:rPr lang="en-US" sz="3000" dirty="0" smtClean="0">
                <a:solidFill>
                  <a:schemeClr val="accent5"/>
                </a:solidFill>
              </a:rPr>
              <a:t>3d</a:t>
            </a:r>
            <a:r>
              <a:rPr lang="en-US" sz="3000" baseline="30000" dirty="0" smtClean="0">
                <a:solidFill>
                  <a:schemeClr val="accent5"/>
                </a:solidFill>
              </a:rPr>
              <a:t>10</a:t>
            </a:r>
            <a:r>
              <a:rPr lang="en-US" sz="3000" dirty="0" smtClean="0">
                <a:solidFill>
                  <a:schemeClr val="accent5"/>
                </a:solidFill>
              </a:rPr>
              <a:t>4s</a:t>
            </a:r>
            <a:r>
              <a:rPr lang="en-US" sz="3000" baseline="30000" dirty="0">
                <a:solidFill>
                  <a:schemeClr val="accent5"/>
                </a:solidFill>
              </a:rPr>
              <a:t>1</a:t>
            </a:r>
            <a:endParaRPr lang="en-US" sz="30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33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08038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Section 5.2 Assessment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3000" dirty="0" smtClean="0"/>
              <a:t>What are the three rules for writing the electron configuration of elements?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Explain why the actual electron configurations for some elements differ from those assigned using the </a:t>
            </a:r>
            <a:r>
              <a:rPr lang="en-US" sz="3000" dirty="0" err="1"/>
              <a:t>A</a:t>
            </a:r>
            <a:r>
              <a:rPr lang="en-US" sz="3000" dirty="0" err="1" smtClean="0"/>
              <a:t>ufbau</a:t>
            </a:r>
            <a:r>
              <a:rPr lang="en-US" sz="3000" dirty="0" smtClean="0"/>
              <a:t> principle.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Arrange the following sublevels in order of increasing energy: 2p, 4s, 3s, 3d, and 3p.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Why does one electron in a potassium atom go into the fourth energy level instead of squeezing into the third energy level along with the eight already there?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22733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08038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Quantum Numbers (Honors)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10600" cy="5638800"/>
          </a:xfrm>
        </p:spPr>
        <p:txBody>
          <a:bodyPr>
            <a:normAutofit lnSpcReduction="10000"/>
          </a:bodyPr>
          <a:lstStyle/>
          <a:p>
            <a:r>
              <a:rPr lang="en-US" sz="3000" u="sng" dirty="0" smtClean="0"/>
              <a:t>Quantum numbers</a:t>
            </a:r>
            <a:r>
              <a:rPr lang="en-US" sz="3000" dirty="0" smtClean="0"/>
              <a:t> are a set of </a:t>
            </a:r>
            <a:r>
              <a:rPr lang="en-US" sz="3000" u="sng" dirty="0" smtClean="0"/>
              <a:t>4</a:t>
            </a:r>
            <a:r>
              <a:rPr lang="en-US" sz="3000" dirty="0" smtClean="0"/>
              <a:t> numbers that can describe any </a:t>
            </a:r>
            <a:r>
              <a:rPr lang="en-US" sz="3000" u="sng" dirty="0" smtClean="0"/>
              <a:t>electron</a:t>
            </a:r>
            <a:r>
              <a:rPr lang="en-US" sz="3000" dirty="0" smtClean="0"/>
              <a:t>.</a:t>
            </a:r>
          </a:p>
          <a:p>
            <a:r>
              <a:rPr lang="en-US" sz="3000" dirty="0" smtClean="0"/>
              <a:t>The four numbers are represented by letters: </a:t>
            </a:r>
            <a:r>
              <a:rPr lang="en-US" sz="3000" u="sng" dirty="0" smtClean="0"/>
              <a:t>n, l, m, and s</a:t>
            </a:r>
            <a:r>
              <a:rPr lang="en-US" sz="3000" dirty="0" smtClean="0"/>
              <a:t>.</a:t>
            </a:r>
          </a:p>
          <a:p>
            <a:r>
              <a:rPr lang="en-US" sz="3000" u="sng" dirty="0" smtClean="0"/>
              <a:t>n</a:t>
            </a:r>
            <a:r>
              <a:rPr lang="en-US" sz="3000" dirty="0" smtClean="0"/>
              <a:t> is the </a:t>
            </a:r>
            <a:r>
              <a:rPr lang="en-US" sz="3000" u="sng" dirty="0" smtClean="0"/>
              <a:t>principle energy level </a:t>
            </a:r>
            <a:r>
              <a:rPr lang="en-US" sz="3000" dirty="0" smtClean="0"/>
              <a:t>(1, 2, 3, 4, 5, 6, 7)</a:t>
            </a:r>
          </a:p>
          <a:p>
            <a:r>
              <a:rPr lang="en-US" sz="3000" u="sng" dirty="0"/>
              <a:t>l</a:t>
            </a:r>
            <a:r>
              <a:rPr lang="en-US" sz="3000" dirty="0" smtClean="0"/>
              <a:t> is the </a:t>
            </a:r>
            <a:r>
              <a:rPr lang="en-US" sz="3000" u="sng" dirty="0" smtClean="0"/>
              <a:t>sublevel</a:t>
            </a:r>
            <a:r>
              <a:rPr lang="en-US" sz="3000" dirty="0" smtClean="0"/>
              <a:t> (s = 0, p = 1, d = 2, f = 3, g = 4)</a:t>
            </a:r>
          </a:p>
          <a:p>
            <a:r>
              <a:rPr lang="en-US" sz="3000" u="sng" dirty="0"/>
              <a:t>m</a:t>
            </a:r>
            <a:r>
              <a:rPr lang="en-US" sz="3000" dirty="0" smtClean="0"/>
              <a:t> is the </a:t>
            </a:r>
            <a:r>
              <a:rPr lang="en-US" sz="3000" u="sng" dirty="0" smtClean="0"/>
              <a:t>orbital</a:t>
            </a:r>
            <a:r>
              <a:rPr lang="en-US" sz="3000" dirty="0" smtClean="0"/>
              <a:t>   </a:t>
            </a:r>
            <a:r>
              <a:rPr lang="en-US" sz="3000" u="sng" dirty="0" smtClean="0"/>
              <a:t>0</a:t>
            </a:r>
            <a:r>
              <a:rPr lang="en-US" sz="3000" dirty="0" smtClean="0"/>
              <a:t>     </a:t>
            </a:r>
            <a:r>
              <a:rPr lang="en-US" sz="3000" u="sng" dirty="0" smtClean="0"/>
              <a:t>-1</a:t>
            </a:r>
            <a:r>
              <a:rPr lang="en-US" sz="3000" dirty="0" smtClean="0"/>
              <a:t>  </a:t>
            </a:r>
            <a:r>
              <a:rPr lang="en-US" sz="3000" u="sng" dirty="0" smtClean="0"/>
              <a:t>0</a:t>
            </a:r>
            <a:r>
              <a:rPr lang="en-US" sz="3000" dirty="0" smtClean="0"/>
              <a:t>  </a:t>
            </a:r>
            <a:r>
              <a:rPr lang="en-US" sz="3000" u="sng" dirty="0" smtClean="0"/>
              <a:t>1</a:t>
            </a:r>
            <a:r>
              <a:rPr lang="en-US" sz="3000" dirty="0" smtClean="0"/>
              <a:t>   </a:t>
            </a:r>
            <a:r>
              <a:rPr lang="en-US" sz="3000" u="sng" dirty="0" smtClean="0"/>
              <a:t>-2</a:t>
            </a:r>
            <a:r>
              <a:rPr lang="en-US" sz="3000" dirty="0" smtClean="0"/>
              <a:t>  </a:t>
            </a:r>
            <a:r>
              <a:rPr lang="en-US" sz="3000" u="sng" dirty="0" smtClean="0"/>
              <a:t>-1</a:t>
            </a:r>
            <a:r>
              <a:rPr lang="en-US" sz="3000" dirty="0" smtClean="0"/>
              <a:t>  </a:t>
            </a:r>
            <a:r>
              <a:rPr lang="en-US" sz="3000" u="sng" dirty="0" smtClean="0"/>
              <a:t>0</a:t>
            </a:r>
            <a:r>
              <a:rPr lang="en-US" sz="3000" dirty="0" smtClean="0"/>
              <a:t>  </a:t>
            </a:r>
            <a:r>
              <a:rPr lang="en-US" sz="3000" u="sng" dirty="0" smtClean="0"/>
              <a:t>1</a:t>
            </a:r>
            <a:r>
              <a:rPr lang="en-US" sz="3000" dirty="0" smtClean="0"/>
              <a:t>  </a:t>
            </a:r>
            <a:r>
              <a:rPr lang="en-US" sz="3000" u="sng" dirty="0" smtClean="0"/>
              <a:t>2</a:t>
            </a:r>
            <a:r>
              <a:rPr lang="en-US" sz="3000" dirty="0" smtClean="0"/>
              <a:t>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                       s           p                 d       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                         </a:t>
            </a:r>
            <a:r>
              <a:rPr lang="en-US" sz="3000" u="sng" dirty="0" smtClean="0"/>
              <a:t>-3</a:t>
            </a:r>
            <a:r>
              <a:rPr lang="en-US" sz="3000" dirty="0" smtClean="0"/>
              <a:t>  </a:t>
            </a:r>
            <a:r>
              <a:rPr lang="en-US" sz="3000" u="sng" dirty="0" smtClean="0"/>
              <a:t>-2</a:t>
            </a:r>
            <a:r>
              <a:rPr lang="en-US" sz="3000" dirty="0" smtClean="0"/>
              <a:t>  </a:t>
            </a:r>
            <a:r>
              <a:rPr lang="en-US" sz="3000" u="sng" dirty="0" smtClean="0"/>
              <a:t>-1</a:t>
            </a:r>
            <a:r>
              <a:rPr lang="en-US" sz="3000" dirty="0" smtClean="0"/>
              <a:t>  </a:t>
            </a:r>
            <a:r>
              <a:rPr lang="en-US" sz="3000" u="sng" dirty="0" smtClean="0"/>
              <a:t>0</a:t>
            </a:r>
            <a:r>
              <a:rPr lang="en-US" sz="3000" dirty="0" smtClean="0"/>
              <a:t>  </a:t>
            </a:r>
            <a:r>
              <a:rPr lang="en-US" sz="3000" u="sng" dirty="0" smtClean="0"/>
              <a:t>1</a:t>
            </a:r>
            <a:r>
              <a:rPr lang="en-US" sz="3000" dirty="0" smtClean="0"/>
              <a:t>  </a:t>
            </a:r>
            <a:r>
              <a:rPr lang="en-US" sz="3000" u="sng" dirty="0" smtClean="0"/>
              <a:t>2</a:t>
            </a:r>
            <a:r>
              <a:rPr lang="en-US" sz="3000" dirty="0" smtClean="0"/>
              <a:t>  </a:t>
            </a:r>
            <a:r>
              <a:rPr lang="en-US" sz="3000" u="sng" dirty="0" smtClean="0"/>
              <a:t>3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                                         f        </a:t>
            </a:r>
          </a:p>
          <a:p>
            <a:r>
              <a:rPr lang="en-US" sz="3000" u="sng" dirty="0" smtClean="0"/>
              <a:t>s</a:t>
            </a:r>
            <a:r>
              <a:rPr lang="en-US" sz="3000" dirty="0" smtClean="0"/>
              <a:t> is the </a:t>
            </a:r>
            <a:r>
              <a:rPr lang="en-US" sz="3000" u="sng" dirty="0" smtClean="0"/>
              <a:t>spin</a:t>
            </a:r>
            <a:r>
              <a:rPr lang="en-US" sz="3000" dirty="0" smtClean="0"/>
              <a:t> (   = 1/2,    = -1/2) </a:t>
            </a:r>
            <a:endParaRPr lang="en-US" sz="300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743200" y="5867400"/>
            <a:ext cx="0" cy="30480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191000" y="5867400"/>
            <a:ext cx="0" cy="30480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50" name="Picture 2" descr="http://www.princeton.edu/ssp/joseph-henry-project/galvanometer/explaining-the-phenomenon/modern-understanding/spin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276329"/>
            <a:ext cx="2292774" cy="136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33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08038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The Bohr Model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The </a:t>
            </a:r>
            <a:r>
              <a:rPr lang="en-US" sz="3000" u="sng" dirty="0" smtClean="0"/>
              <a:t>energy levels</a:t>
            </a:r>
            <a:r>
              <a:rPr lang="en-US" sz="3000" dirty="0" smtClean="0"/>
              <a:t> get </a:t>
            </a:r>
            <a:r>
              <a:rPr lang="en-US" sz="3000" u="sng" dirty="0" smtClean="0"/>
              <a:t>closer</a:t>
            </a:r>
            <a:r>
              <a:rPr lang="en-US" sz="3000" dirty="0" smtClean="0"/>
              <a:t> together as you move </a:t>
            </a:r>
            <a:r>
              <a:rPr lang="en-US" sz="3000" u="sng" dirty="0" smtClean="0"/>
              <a:t>farther</a:t>
            </a:r>
            <a:r>
              <a:rPr lang="en-US" sz="3000" dirty="0" smtClean="0"/>
              <a:t> from the nucleus.</a:t>
            </a:r>
          </a:p>
          <a:p>
            <a:r>
              <a:rPr lang="en-US" sz="3000" dirty="0" smtClean="0"/>
              <a:t>The </a:t>
            </a:r>
            <a:r>
              <a:rPr lang="en-US" sz="3000" u="sng" dirty="0" smtClean="0"/>
              <a:t>energy levels</a:t>
            </a:r>
            <a:r>
              <a:rPr lang="en-US" sz="3000" dirty="0" smtClean="0"/>
              <a:t> also get higher in </a:t>
            </a:r>
            <a:r>
              <a:rPr lang="en-US" sz="3000" u="sng" dirty="0" smtClean="0"/>
              <a:t>energy</a:t>
            </a:r>
            <a:r>
              <a:rPr lang="en-US" sz="3000" dirty="0" smtClean="0"/>
              <a:t> as you move farther from the </a:t>
            </a:r>
            <a:r>
              <a:rPr lang="en-US" sz="3000" u="sng" dirty="0" smtClean="0"/>
              <a:t>nucleus</a:t>
            </a:r>
            <a:r>
              <a:rPr lang="en-US" sz="3000" dirty="0" smtClean="0"/>
              <a:t>.</a:t>
            </a:r>
          </a:p>
          <a:p>
            <a:endParaRPr lang="en-US" sz="3000" dirty="0"/>
          </a:p>
        </p:txBody>
      </p:sp>
      <p:pic>
        <p:nvPicPr>
          <p:cNvPr id="4098" name="Picture 2" descr="http://cimg1.ck12.org/datastreams/f-d%3A3d11a95ec8f727fb28798de2859c33acda0aa4735145ce889bec8293%2BIMAGE%2BIMAGE.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15367"/>
            <a:ext cx="1570023" cy="2637817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4100" name="Picture 4" descr="http://chem.wisc.edu/deptfiles/genchem/sstutorial/Text5/Tx52/tx52p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648412"/>
            <a:ext cx="3543300" cy="2371726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22733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08038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Sample Problem (Honors)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Write the quantum numbers for the following electrons:</a:t>
            </a:r>
          </a:p>
          <a:p>
            <a:endParaRPr lang="en-US" sz="3000" dirty="0"/>
          </a:p>
          <a:p>
            <a:endParaRPr lang="en-US" sz="3000" dirty="0" smtClean="0"/>
          </a:p>
          <a:p>
            <a:endParaRPr lang="en-US" sz="3000" dirty="0"/>
          </a:p>
          <a:p>
            <a:endParaRPr lang="en-US" sz="3000" dirty="0" smtClean="0"/>
          </a:p>
          <a:p>
            <a:pPr marL="0" indent="0">
              <a:buNone/>
            </a:pPr>
            <a:endParaRPr lang="en-US" sz="3000" dirty="0" smtClean="0"/>
          </a:p>
          <a:p>
            <a:endParaRPr lang="en-US" sz="3000" dirty="0"/>
          </a:p>
          <a:p>
            <a:endParaRPr lang="en-US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2438400"/>
            <a:ext cx="845295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5"/>
                </a:solidFill>
              </a:rPr>
              <a:t>__   __   __ __ __   __   __ __ __   __   __ __ __ __ __ </a:t>
            </a:r>
          </a:p>
          <a:p>
            <a:r>
              <a:rPr lang="en-US" sz="2800" dirty="0" smtClean="0">
                <a:solidFill>
                  <a:schemeClr val="accent5"/>
                </a:solidFill>
              </a:rPr>
              <a:t>1s    2s       2p        3s        3p       4s            3d           </a:t>
            </a:r>
            <a:endParaRPr lang="en-US" sz="2800" dirty="0">
              <a:solidFill>
                <a:schemeClr val="accent5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685800" y="2447827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1295400" y="2443114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1905000" y="2447827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438400" y="2447827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819400" y="2447827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505200" y="2447827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191000" y="2447827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572000" y="2447827"/>
            <a:ext cx="0" cy="304800"/>
          </a:xfrm>
          <a:prstGeom prst="straightConnector1">
            <a:avLst/>
          </a:prstGeom>
          <a:ln w="3492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029200" y="2447827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6781800" y="2438400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6324600" y="2443114"/>
            <a:ext cx="0" cy="30480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715000" y="2443114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838200" y="2447827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590800" y="2447827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057400" y="2443114"/>
            <a:ext cx="0" cy="304800"/>
          </a:xfrm>
          <a:prstGeom prst="straightConnector1">
            <a:avLst/>
          </a:prstGeom>
          <a:ln w="349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447800" y="2447827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971800" y="2478465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657600" y="2458825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343400" y="2465896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724400" y="2447827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257800" y="2458825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867400" y="2478465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339759" y="4724400"/>
            <a:ext cx="200728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" dirty="0" smtClean="0"/>
              <a:t>0</a:t>
            </a:r>
          </a:p>
          <a:p>
            <a:r>
              <a:rPr lang="en-US" sz="3000" dirty="0" smtClean="0">
                <a:solidFill>
                  <a:srgbClr val="00B0F0"/>
                </a:solidFill>
              </a:rPr>
              <a:t>3, 1, 0, 1/2</a:t>
            </a:r>
            <a:endParaRPr lang="en-US" sz="3000" dirty="0">
              <a:solidFill>
                <a:srgbClr val="00B0F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211519" y="3779966"/>
            <a:ext cx="226376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00B050"/>
                </a:solidFill>
              </a:rPr>
              <a:t>2, 1, -1, -1/2</a:t>
            </a:r>
            <a:endParaRPr lang="en-US" sz="3000" dirty="0">
              <a:solidFill>
                <a:srgbClr val="00B05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123239" y="5791200"/>
            <a:ext cx="213552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3, 2, -2, 1/2</a:t>
            </a:r>
            <a:endParaRPr lang="en-US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33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50" grpId="0"/>
      <p:bldP spid="5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08038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Practice Problems (Honors)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796" y="1295400"/>
            <a:ext cx="8229600" cy="51816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Write the quantum numbers for the following electrons:</a:t>
            </a:r>
          </a:p>
          <a:p>
            <a:r>
              <a:rPr lang="en-US" sz="3000" dirty="0" smtClean="0"/>
              <a:t>the last electron in </a:t>
            </a:r>
            <a:r>
              <a:rPr lang="en-US" sz="3000" dirty="0" err="1" smtClean="0"/>
              <a:t>Mn</a:t>
            </a:r>
            <a:endParaRPr lang="en-US" sz="3000" dirty="0" smtClean="0"/>
          </a:p>
          <a:p>
            <a:endParaRPr lang="en-US" sz="3000" dirty="0"/>
          </a:p>
          <a:p>
            <a:endParaRPr lang="en-US" sz="3000" dirty="0" smtClean="0"/>
          </a:p>
          <a:p>
            <a:endParaRPr lang="en-US" sz="3000" dirty="0"/>
          </a:p>
          <a:p>
            <a:r>
              <a:rPr lang="en-US" sz="3000" dirty="0" smtClean="0"/>
              <a:t>The 6</a:t>
            </a:r>
            <a:r>
              <a:rPr lang="en-US" sz="3000" baseline="30000" dirty="0" smtClean="0"/>
              <a:t>th</a:t>
            </a:r>
            <a:r>
              <a:rPr lang="en-US" sz="3000" dirty="0" smtClean="0"/>
              <a:t> electron</a:t>
            </a:r>
            <a:endParaRPr lang="en-US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3048000"/>
            <a:ext cx="35637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chemeClr val="accent5"/>
                </a:solidFill>
              </a:rPr>
              <a:t>3d</a:t>
            </a:r>
            <a:r>
              <a:rPr lang="en-US" sz="3000" baseline="30000" dirty="0" smtClean="0">
                <a:solidFill>
                  <a:schemeClr val="accent5"/>
                </a:solidFill>
              </a:rPr>
              <a:t>5</a:t>
            </a:r>
            <a:r>
              <a:rPr lang="en-US" sz="3000" dirty="0" smtClean="0">
                <a:solidFill>
                  <a:schemeClr val="accent5"/>
                </a:solidFill>
              </a:rPr>
              <a:t> = __ __ __ __ __</a:t>
            </a:r>
          </a:p>
          <a:p>
            <a:r>
              <a:rPr lang="en-US" sz="3000" dirty="0">
                <a:solidFill>
                  <a:schemeClr val="accent5"/>
                </a:solidFill>
              </a:rPr>
              <a:t> </a:t>
            </a:r>
            <a:r>
              <a:rPr lang="en-US" sz="3000" dirty="0" smtClean="0">
                <a:solidFill>
                  <a:schemeClr val="accent5"/>
                </a:solidFill>
              </a:rPr>
              <a:t>                  3d</a:t>
            </a:r>
            <a:endParaRPr lang="en-US" sz="3000" dirty="0">
              <a:solidFill>
                <a:schemeClr val="accent5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191000" y="3072352"/>
            <a:ext cx="0" cy="304800"/>
          </a:xfrm>
          <a:prstGeom prst="straightConnector1">
            <a:avLst/>
          </a:prstGeom>
          <a:ln w="3492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3733800" y="3072352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3200400" y="3090421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743200" y="3090421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286000" y="3067639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181600" y="3048000"/>
            <a:ext cx="200728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00B0F0"/>
                </a:solidFill>
              </a:rPr>
              <a:t>3, 2, 2, 1/2</a:t>
            </a:r>
            <a:endParaRPr lang="en-US" sz="3000" dirty="0">
              <a:solidFill>
                <a:srgbClr val="00B0F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2836" y="5410199"/>
            <a:ext cx="34067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5"/>
                </a:solidFill>
              </a:rPr>
              <a:t>__   __   __ __ __      </a:t>
            </a:r>
          </a:p>
          <a:p>
            <a:r>
              <a:rPr lang="en-US" sz="2800" dirty="0" smtClean="0">
                <a:solidFill>
                  <a:schemeClr val="accent5"/>
                </a:solidFill>
              </a:rPr>
              <a:t>1s    2s       2p  </a:t>
            </a:r>
            <a:endParaRPr lang="en-US" sz="2800" dirty="0">
              <a:solidFill>
                <a:schemeClr val="accent5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1066800" y="5410200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1676400" y="5405487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362200" y="5410200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2819400" y="5410200"/>
            <a:ext cx="0" cy="304800"/>
          </a:xfrm>
          <a:prstGeom prst="straightConnector1">
            <a:avLst/>
          </a:prstGeom>
          <a:ln w="3492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219200" y="5410200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828800" y="5410200"/>
            <a:ext cx="0" cy="304800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201050" y="5405487"/>
            <a:ext cx="200728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00B0F0"/>
                </a:solidFill>
              </a:rPr>
              <a:t>2, 1, </a:t>
            </a:r>
            <a:r>
              <a:rPr lang="en-US" sz="3000" dirty="0">
                <a:solidFill>
                  <a:srgbClr val="00B0F0"/>
                </a:solidFill>
              </a:rPr>
              <a:t>0</a:t>
            </a:r>
            <a:r>
              <a:rPr lang="en-US" sz="3000" dirty="0" smtClean="0">
                <a:solidFill>
                  <a:srgbClr val="00B0F0"/>
                </a:solidFill>
              </a:rPr>
              <a:t>, 1/2</a:t>
            </a:r>
            <a:endParaRPr lang="en-US" sz="3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33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7" grpId="0"/>
      <p:bldP spid="2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1162"/>
            <a:ext cx="8229600" cy="8080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Section 5.3 – Physics and the Quantum Mechanical Model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There are 4 properties of a wave that you need to be able to identify.</a:t>
            </a:r>
          </a:p>
          <a:p>
            <a:r>
              <a:rPr lang="en-US" sz="3000" dirty="0" smtClean="0"/>
              <a:t>The </a:t>
            </a:r>
            <a:r>
              <a:rPr lang="en-US" sz="3000" u="sng" dirty="0" smtClean="0"/>
              <a:t>crest</a:t>
            </a:r>
            <a:r>
              <a:rPr lang="en-US" sz="3000" dirty="0" smtClean="0"/>
              <a:t> is the </a:t>
            </a:r>
            <a:r>
              <a:rPr lang="en-US" sz="3000" u="sng" dirty="0" smtClean="0"/>
              <a:t>highest</a:t>
            </a:r>
            <a:r>
              <a:rPr lang="en-US" sz="3000" dirty="0" smtClean="0"/>
              <a:t> point of a wave.</a:t>
            </a:r>
          </a:p>
          <a:p>
            <a:r>
              <a:rPr lang="en-US" sz="3000" dirty="0" smtClean="0"/>
              <a:t>The </a:t>
            </a:r>
            <a:r>
              <a:rPr lang="en-US" sz="3000" u="sng" dirty="0" smtClean="0"/>
              <a:t>trough</a:t>
            </a:r>
            <a:r>
              <a:rPr lang="en-US" sz="3000" dirty="0" smtClean="0"/>
              <a:t> is the </a:t>
            </a:r>
            <a:r>
              <a:rPr lang="en-US" sz="3000" u="sng" dirty="0" smtClean="0"/>
              <a:t>lowest</a:t>
            </a:r>
            <a:r>
              <a:rPr lang="en-US" sz="3000" dirty="0" smtClean="0"/>
              <a:t> point of a wave.</a:t>
            </a:r>
          </a:p>
          <a:p>
            <a:r>
              <a:rPr lang="en-US" sz="3000" dirty="0" smtClean="0"/>
              <a:t>The </a:t>
            </a:r>
            <a:r>
              <a:rPr lang="en-US" sz="3000" u="sng" dirty="0" smtClean="0"/>
              <a:t>amplitude</a:t>
            </a:r>
            <a:r>
              <a:rPr lang="en-US" sz="3000" dirty="0" smtClean="0"/>
              <a:t> the distance between the </a:t>
            </a:r>
            <a:r>
              <a:rPr lang="en-US" sz="3000" u="sng" dirty="0" smtClean="0"/>
              <a:t>rest position</a:t>
            </a:r>
            <a:r>
              <a:rPr lang="en-US" sz="3000" dirty="0" smtClean="0"/>
              <a:t> and the </a:t>
            </a:r>
            <a:r>
              <a:rPr lang="en-US" sz="3000" u="sng" dirty="0" smtClean="0"/>
              <a:t>crest</a:t>
            </a:r>
            <a:r>
              <a:rPr lang="en-US" sz="3000" dirty="0" smtClean="0"/>
              <a:t>.</a:t>
            </a:r>
          </a:p>
          <a:p>
            <a:r>
              <a:rPr lang="en-US" sz="3000" dirty="0" smtClean="0"/>
              <a:t>The </a:t>
            </a:r>
            <a:r>
              <a:rPr lang="en-US" sz="3000" u="sng" dirty="0" smtClean="0"/>
              <a:t>wavelength (</a:t>
            </a:r>
            <a:r>
              <a:rPr lang="en-US" sz="3000" u="sng" dirty="0" smtClean="0">
                <a:latin typeface="Symbol" pitchFamily="18" charset="2"/>
              </a:rPr>
              <a:t>l</a:t>
            </a:r>
            <a:r>
              <a:rPr lang="en-US" sz="3000" u="sng" dirty="0" smtClean="0"/>
              <a:t>)</a:t>
            </a:r>
            <a:r>
              <a:rPr lang="en-US" sz="3000" dirty="0" smtClean="0"/>
              <a:t> is the distance between </a:t>
            </a:r>
            <a:r>
              <a:rPr lang="en-US" sz="3000" u="sng" dirty="0" smtClean="0"/>
              <a:t>two crests</a:t>
            </a:r>
            <a:r>
              <a:rPr lang="en-US" sz="3000" dirty="0" smtClean="0"/>
              <a:t> or two troughs.</a:t>
            </a:r>
            <a:endParaRPr lang="en-US" sz="3000" dirty="0"/>
          </a:p>
        </p:txBody>
      </p:sp>
      <p:pic>
        <p:nvPicPr>
          <p:cNvPr id="28676" name="Picture 4" descr="http://www.teachengineering.org/collection/cub_/lessons/cub_seismicw/Images/cub_seismicw_lesson01_image2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926894"/>
            <a:ext cx="2895600" cy="1702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16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08038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Frequency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The </a:t>
            </a:r>
            <a:r>
              <a:rPr lang="en-US" sz="3000" u="sng" dirty="0" smtClean="0"/>
              <a:t>frequency</a:t>
            </a:r>
            <a:r>
              <a:rPr lang="en-US" sz="3000" dirty="0" smtClean="0"/>
              <a:t> is the number of </a:t>
            </a:r>
            <a:r>
              <a:rPr lang="en-US" sz="3000" u="sng" dirty="0" smtClean="0"/>
              <a:t>waves</a:t>
            </a:r>
            <a:r>
              <a:rPr lang="en-US" sz="3000" dirty="0" smtClean="0"/>
              <a:t> that pass a given point in a certain amount of </a:t>
            </a:r>
            <a:r>
              <a:rPr lang="en-US" sz="3000" u="sng" dirty="0" smtClean="0"/>
              <a:t>time</a:t>
            </a:r>
            <a:r>
              <a:rPr lang="en-US" sz="3000" dirty="0" smtClean="0"/>
              <a:t>.</a:t>
            </a:r>
          </a:p>
          <a:p>
            <a:r>
              <a:rPr lang="en-US" sz="3000" u="sng" dirty="0" smtClean="0"/>
              <a:t>Frequency (</a:t>
            </a:r>
            <a:r>
              <a:rPr lang="en-US" sz="3000" u="sng" dirty="0" smtClean="0">
                <a:latin typeface="Symbol" pitchFamily="18" charset="2"/>
              </a:rPr>
              <a:t>n</a:t>
            </a:r>
            <a:r>
              <a:rPr lang="en-US" sz="3000" u="sng" dirty="0" smtClean="0"/>
              <a:t>)</a:t>
            </a:r>
            <a:r>
              <a:rPr lang="en-US" sz="3000" dirty="0" smtClean="0"/>
              <a:t> is measured in </a:t>
            </a:r>
            <a:r>
              <a:rPr lang="en-US" sz="3000" u="sng" dirty="0" smtClean="0"/>
              <a:t>Hertz (Hz)</a:t>
            </a:r>
            <a:r>
              <a:rPr lang="en-US" sz="3000" dirty="0" smtClean="0"/>
              <a:t>. A hertz is </a:t>
            </a:r>
            <a:r>
              <a:rPr lang="en-US" sz="3000" u="sng" dirty="0" smtClean="0"/>
              <a:t>s</a:t>
            </a:r>
            <a:r>
              <a:rPr lang="en-US" sz="3000" u="sng" baseline="30000" dirty="0" smtClean="0"/>
              <a:t>-1</a:t>
            </a:r>
            <a:r>
              <a:rPr lang="en-US" sz="3000" dirty="0" smtClean="0"/>
              <a:t>.</a:t>
            </a:r>
          </a:p>
          <a:p>
            <a:endParaRPr lang="en-US" sz="3000" dirty="0" smtClean="0"/>
          </a:p>
          <a:p>
            <a:pPr marL="0" indent="0" algn="ctr">
              <a:buNone/>
            </a:pPr>
            <a:r>
              <a:rPr lang="en-US" sz="3000" dirty="0" smtClean="0"/>
              <a:t>c = </a:t>
            </a:r>
            <a:r>
              <a:rPr lang="en-US" sz="3000" dirty="0" err="1" smtClean="0">
                <a:latin typeface="Symbol" pitchFamily="18" charset="2"/>
              </a:rPr>
              <a:t>ln</a:t>
            </a:r>
            <a:r>
              <a:rPr lang="en-US" sz="3000" dirty="0" smtClean="0"/>
              <a:t> </a:t>
            </a:r>
          </a:p>
          <a:p>
            <a:pPr marL="0" indent="0" algn="ctr">
              <a:buNone/>
            </a:pPr>
            <a:endParaRPr lang="en-US" sz="3000" dirty="0" smtClean="0"/>
          </a:p>
          <a:p>
            <a:pPr marL="0" indent="0">
              <a:buNone/>
            </a:pPr>
            <a:r>
              <a:rPr lang="en-US" sz="3000" dirty="0" smtClean="0"/>
              <a:t>c = speed of light (3.00 x 10</a:t>
            </a:r>
            <a:r>
              <a:rPr lang="en-US" sz="3000" baseline="30000" dirty="0" smtClean="0"/>
              <a:t>8</a:t>
            </a:r>
            <a:r>
              <a:rPr lang="en-US" sz="3000" dirty="0" smtClean="0"/>
              <a:t> m/s)</a:t>
            </a:r>
          </a:p>
          <a:p>
            <a:pPr marL="0" indent="0">
              <a:buNone/>
            </a:pPr>
            <a:r>
              <a:rPr lang="en-US" sz="3000" dirty="0" smtClean="0">
                <a:latin typeface="Symbol" pitchFamily="18" charset="2"/>
              </a:rPr>
              <a:t>l</a:t>
            </a:r>
            <a:r>
              <a:rPr lang="en-US" sz="3000" dirty="0" smtClean="0"/>
              <a:t> = wavelength (m)</a:t>
            </a:r>
          </a:p>
          <a:p>
            <a:pPr marL="0" indent="0">
              <a:buNone/>
            </a:pPr>
            <a:r>
              <a:rPr lang="en-US" sz="3000" dirty="0" smtClean="0">
                <a:latin typeface="Symbol" pitchFamily="18" charset="2"/>
              </a:rPr>
              <a:t>n</a:t>
            </a:r>
            <a:r>
              <a:rPr lang="en-US" sz="3000" dirty="0" smtClean="0"/>
              <a:t> = frequency (Hz)</a:t>
            </a:r>
            <a:endParaRPr lang="en-US" sz="3000" dirty="0"/>
          </a:p>
        </p:txBody>
      </p:sp>
      <p:pic>
        <p:nvPicPr>
          <p:cNvPr id="29698" name="Picture 2" descr="http://www.astronomynotes.com/light/freqwavl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664" y="3505200"/>
            <a:ext cx="2806737" cy="222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16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08038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Sample Problem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458200" cy="51816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Calculate the wavelength of the yellow light emitted by a sodium lamp which has a frequency of 5.10 x 10</a:t>
            </a:r>
            <a:r>
              <a:rPr lang="en-US" sz="3000" baseline="30000" dirty="0" smtClean="0"/>
              <a:t>14</a:t>
            </a:r>
            <a:r>
              <a:rPr lang="en-US" sz="3000" dirty="0" smtClean="0"/>
              <a:t> Hz. </a:t>
            </a:r>
            <a:endParaRPr lang="en-US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3254129" y="3103602"/>
            <a:ext cx="228460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chemeClr val="accent5"/>
                </a:solidFill>
              </a:rPr>
              <a:t>5.88 x 10</a:t>
            </a:r>
            <a:r>
              <a:rPr lang="en-US" sz="3000" baseline="30000" dirty="0" smtClean="0">
                <a:solidFill>
                  <a:schemeClr val="accent5"/>
                </a:solidFill>
              </a:rPr>
              <a:t>-7 </a:t>
            </a:r>
            <a:r>
              <a:rPr lang="en-US" sz="3000" dirty="0" smtClean="0">
                <a:solidFill>
                  <a:schemeClr val="accent5"/>
                </a:solidFill>
              </a:rPr>
              <a:t>m</a:t>
            </a:r>
            <a:endParaRPr lang="en-US" sz="30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16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08038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Practice Problem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What is the frequency of radiation with a wavelength of 5.00 x 10</a:t>
            </a:r>
            <a:r>
              <a:rPr lang="en-US" sz="3000" baseline="30000" dirty="0" smtClean="0"/>
              <a:t>-8</a:t>
            </a:r>
            <a:r>
              <a:rPr lang="en-US" sz="3000" dirty="0" smtClean="0"/>
              <a:t> m?</a:t>
            </a:r>
            <a:endParaRPr lang="en-US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3200400" y="2771001"/>
            <a:ext cx="25202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chemeClr val="accent5"/>
                </a:solidFill>
              </a:rPr>
              <a:t>6.00 x 10</a:t>
            </a:r>
            <a:r>
              <a:rPr lang="en-US" sz="3000" baseline="30000" dirty="0" smtClean="0">
                <a:solidFill>
                  <a:schemeClr val="accent5"/>
                </a:solidFill>
              </a:rPr>
              <a:t>15</a:t>
            </a:r>
            <a:r>
              <a:rPr lang="en-US" sz="3000" dirty="0" smtClean="0">
                <a:solidFill>
                  <a:schemeClr val="accent5"/>
                </a:solidFill>
              </a:rPr>
              <a:t> Hz</a:t>
            </a:r>
            <a:endParaRPr lang="en-US" sz="30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16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08038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Electromagnetic Spectrum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All electromagnetic waves travel at the same </a:t>
            </a:r>
            <a:r>
              <a:rPr lang="en-US" sz="3000" u="sng" dirty="0" smtClean="0"/>
              <a:t>speed</a:t>
            </a:r>
            <a:r>
              <a:rPr lang="en-US" sz="3000" dirty="0" smtClean="0"/>
              <a:t>, so as wavelength </a:t>
            </a:r>
            <a:r>
              <a:rPr lang="en-US" sz="3000" u="sng" dirty="0" smtClean="0"/>
              <a:t>increases</a:t>
            </a:r>
            <a:r>
              <a:rPr lang="en-US" sz="3000" dirty="0" smtClean="0"/>
              <a:t>, frequency </a:t>
            </a:r>
            <a:r>
              <a:rPr lang="en-US" sz="3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decreases</a:t>
            </a:r>
            <a:r>
              <a:rPr lang="en-US" sz="3000" dirty="0" smtClean="0"/>
              <a:t>.</a:t>
            </a:r>
            <a:endParaRPr lang="en-US" sz="3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3069651"/>
            <a:ext cx="8001000" cy="354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16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08038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Atomic Emission Spectra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The </a:t>
            </a:r>
            <a:r>
              <a:rPr lang="en-US" sz="3000" u="sng" dirty="0" smtClean="0"/>
              <a:t>atomic emission spectrum</a:t>
            </a:r>
            <a:r>
              <a:rPr lang="en-US" sz="3000" dirty="0" smtClean="0"/>
              <a:t> is the set of specific </a:t>
            </a:r>
            <a:r>
              <a:rPr lang="en-US" sz="3000" u="sng" dirty="0" smtClean="0"/>
              <a:t>wavelengths</a:t>
            </a:r>
            <a:r>
              <a:rPr lang="en-US" sz="3000" dirty="0" smtClean="0"/>
              <a:t> that are emitted when an element is electrified.</a:t>
            </a:r>
          </a:p>
          <a:p>
            <a:r>
              <a:rPr lang="en-US" sz="3000" dirty="0" smtClean="0"/>
              <a:t>The atomic emission spectrum is </a:t>
            </a:r>
            <a:r>
              <a:rPr lang="en-US" sz="3000" u="sng" dirty="0" smtClean="0"/>
              <a:t>unique</a:t>
            </a:r>
            <a:r>
              <a:rPr lang="en-US" sz="3000" dirty="0" smtClean="0"/>
              <a:t> for each element just like </a:t>
            </a:r>
            <a:r>
              <a:rPr lang="en-US" sz="3000" u="sng" dirty="0" smtClean="0"/>
              <a:t>fingerprints</a:t>
            </a:r>
            <a:r>
              <a:rPr lang="en-US" sz="3000" dirty="0" smtClean="0"/>
              <a:t> for humans.</a:t>
            </a:r>
            <a:endParaRPr lang="en-US" sz="3000" dirty="0"/>
          </a:p>
        </p:txBody>
      </p:sp>
      <p:pic>
        <p:nvPicPr>
          <p:cNvPr id="31746" name="Picture 2" descr="http://www2.astro.psu.edu/users/rbc/a1/lec8_f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799784"/>
            <a:ext cx="5029200" cy="282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http://www.myscience8.com/images/img005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777086"/>
            <a:ext cx="1945663" cy="2811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16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08038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Atoms Emit Light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Atoms can emit </a:t>
            </a:r>
            <a:r>
              <a:rPr lang="en-US" sz="3000" u="sng" dirty="0" smtClean="0"/>
              <a:t>light</a:t>
            </a:r>
            <a:r>
              <a:rPr lang="en-US" sz="3000" dirty="0" smtClean="0"/>
              <a:t> when you add heat, </a:t>
            </a:r>
            <a:r>
              <a:rPr lang="en-US" sz="3000" u="sng" dirty="0" smtClean="0"/>
              <a:t>electricity</a:t>
            </a:r>
            <a:r>
              <a:rPr lang="en-US" sz="3000" dirty="0" smtClean="0"/>
              <a:t>, or reaction energy.</a:t>
            </a:r>
          </a:p>
          <a:p>
            <a:r>
              <a:rPr lang="en-US" sz="3000" dirty="0" smtClean="0"/>
              <a:t>The electrons start at </a:t>
            </a:r>
            <a:r>
              <a:rPr lang="en-US" sz="3000" u="sng" dirty="0" smtClean="0"/>
              <a:t>ground state</a:t>
            </a:r>
            <a:r>
              <a:rPr lang="en-US" sz="3000" dirty="0" smtClean="0"/>
              <a:t>. When they absorb energy, they </a:t>
            </a:r>
            <a:r>
              <a:rPr lang="en-US" sz="3000" u="sng" dirty="0" smtClean="0"/>
              <a:t>jump</a:t>
            </a:r>
            <a:r>
              <a:rPr lang="en-US" sz="3000" dirty="0" smtClean="0"/>
              <a:t> to a higher energy level (excited state).</a:t>
            </a:r>
          </a:p>
          <a:p>
            <a:r>
              <a:rPr lang="en-US" sz="3000" dirty="0" smtClean="0"/>
              <a:t>They have to </a:t>
            </a:r>
            <a:r>
              <a:rPr lang="en-US" sz="3000" u="sng" dirty="0" smtClean="0"/>
              <a:t>los</a:t>
            </a:r>
            <a:r>
              <a:rPr lang="en-US" sz="3000" dirty="0" smtClean="0"/>
              <a:t>e the energy to fall back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to </a:t>
            </a:r>
            <a:r>
              <a:rPr lang="en-US" sz="3000" u="sng" dirty="0" smtClean="0"/>
              <a:t>ground state</a:t>
            </a:r>
            <a:r>
              <a:rPr lang="en-US" sz="3000" dirty="0" smtClean="0"/>
              <a:t>, and they lose some of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that energy in the form of </a:t>
            </a:r>
            <a:r>
              <a:rPr lang="en-US" sz="3000" u="sng" dirty="0" smtClean="0"/>
              <a:t>visible light</a:t>
            </a:r>
            <a:r>
              <a:rPr lang="en-US" sz="3000" dirty="0" smtClean="0"/>
              <a:t>.</a:t>
            </a:r>
          </a:p>
          <a:p>
            <a:r>
              <a:rPr lang="en-US" sz="3000" dirty="0" smtClean="0"/>
              <a:t>Atoms emit light when the electrons </a:t>
            </a:r>
            <a:r>
              <a:rPr lang="en-US" sz="3000" u="sng" dirty="0" smtClean="0"/>
              <a:t>FALL</a:t>
            </a:r>
            <a:r>
              <a:rPr lang="en-US" sz="3000" dirty="0" smtClean="0"/>
              <a:t>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to ground state.</a:t>
            </a:r>
          </a:p>
          <a:p>
            <a:pPr marL="0" indent="0">
              <a:buNone/>
            </a:pPr>
            <a:endParaRPr lang="en-US" sz="3000" dirty="0"/>
          </a:p>
        </p:txBody>
      </p:sp>
      <p:pic>
        <p:nvPicPr>
          <p:cNvPr id="1026" name="Picture 2" descr="http://images.flatworldknowledge.com/averillfwk/averillfwk-fig06_00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6" r="72631" b="9889"/>
          <a:stretch/>
        </p:blipFill>
        <p:spPr bwMode="auto">
          <a:xfrm>
            <a:off x="7239000" y="3352580"/>
            <a:ext cx="1600200" cy="32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47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Atomic Emission Spectrum</a:t>
            </a:r>
            <a:endParaRPr lang="en-US" dirty="0"/>
          </a:p>
        </p:txBody>
      </p:sp>
      <p:pic>
        <p:nvPicPr>
          <p:cNvPr id="4" name="8TJ2GlWSPxI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23333" y="1752600"/>
            <a:ext cx="8263467" cy="4648200"/>
          </a:xfrm>
          <a:prstGeom prst="rect">
            <a:avLst/>
          </a:prstGeom>
        </p:spPr>
      </p:pic>
      <p:pic>
        <p:nvPicPr>
          <p:cNvPr id="5" name="Array+-+All+Of+The+Lights(music.naij.com)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43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6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08038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Electrons Jump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Electrons can </a:t>
            </a:r>
            <a:r>
              <a:rPr lang="en-US" sz="3000" u="sng" dirty="0" smtClean="0"/>
              <a:t>jump</a:t>
            </a:r>
            <a:r>
              <a:rPr lang="en-US" sz="3000" dirty="0" smtClean="0"/>
              <a:t> from one </a:t>
            </a:r>
            <a:r>
              <a:rPr lang="en-US" sz="3000" u="sng" dirty="0" smtClean="0"/>
              <a:t>energy level</a:t>
            </a:r>
            <a:r>
              <a:rPr lang="en-US" sz="3000" dirty="0" smtClean="0"/>
              <a:t> to another.</a:t>
            </a:r>
          </a:p>
          <a:p>
            <a:r>
              <a:rPr lang="en-US" sz="3000" dirty="0" smtClean="0"/>
              <a:t>A </a:t>
            </a:r>
            <a:r>
              <a:rPr lang="en-US" sz="3000" u="sng" dirty="0" smtClean="0"/>
              <a:t>quantum</a:t>
            </a:r>
            <a:r>
              <a:rPr lang="en-US" sz="3000" dirty="0" smtClean="0"/>
              <a:t> of energy is the amount of energy required to move an </a:t>
            </a:r>
            <a:r>
              <a:rPr lang="en-US" sz="3000" u="sng" dirty="0" smtClean="0"/>
              <a:t>electron</a:t>
            </a:r>
            <a:r>
              <a:rPr lang="en-US" sz="3000" dirty="0" smtClean="0"/>
              <a:t> from one </a:t>
            </a:r>
            <a:r>
              <a:rPr lang="en-US" sz="3000" u="sng" dirty="0" smtClean="0"/>
              <a:t>energy level</a:t>
            </a:r>
            <a:r>
              <a:rPr lang="en-US" sz="3000" dirty="0" smtClean="0"/>
              <a:t> to another.</a:t>
            </a:r>
            <a:endParaRPr lang="en-US" sz="3000" dirty="0"/>
          </a:p>
        </p:txBody>
      </p:sp>
      <p:pic>
        <p:nvPicPr>
          <p:cNvPr id="5122" name="Picture 2" descr="http://physics.weber.edu/carroll/honors_images/Bohrup2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360420"/>
            <a:ext cx="3886200" cy="317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33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08038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Section 5.3 Assessment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3000" dirty="0" smtClean="0"/>
              <a:t>How are wavelength and frequency of light related?</a:t>
            </a:r>
          </a:p>
          <a:p>
            <a:pPr marL="514350" indent="-514350">
              <a:buAutoNum type="arabicPeriod"/>
            </a:pPr>
            <a:r>
              <a:rPr lang="en-US" sz="3000" dirty="0" smtClean="0"/>
              <a:t>Describe the cause of atomic emission spectrum of an element.</a:t>
            </a:r>
          </a:p>
          <a:p>
            <a:pPr marL="0" indent="0">
              <a:buNone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51916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11562"/>
            <a:ext cx="8229600" cy="808038"/>
          </a:xfrm>
        </p:spPr>
        <p:txBody>
          <a:bodyPr>
            <a:noAutofit/>
          </a:bodyPr>
          <a:lstStyle/>
          <a:p>
            <a:pPr algn="ctr"/>
            <a:r>
              <a:rPr lang="en-US" sz="15000" dirty="0" smtClean="0"/>
              <a:t>THE END</a:t>
            </a:r>
            <a:endParaRPr lang="en-US" sz="15000" dirty="0"/>
          </a:p>
        </p:txBody>
      </p:sp>
    </p:spTree>
    <p:extLst>
      <p:ext uri="{BB962C8B-B14F-4D97-AF65-F5344CB8AC3E}">
        <p14:creationId xmlns:p14="http://schemas.microsoft.com/office/powerpoint/2010/main" val="51916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08038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Electrons Jump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51816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An electron must </a:t>
            </a:r>
            <a:r>
              <a:rPr lang="en-US" sz="3000" u="sng" dirty="0" smtClean="0"/>
              <a:t>gain energy</a:t>
            </a:r>
            <a:r>
              <a:rPr lang="en-US" sz="3000" dirty="0" smtClean="0"/>
              <a:t> to jump to a </a:t>
            </a:r>
            <a:r>
              <a:rPr lang="en-US" sz="3000" u="sng" dirty="0" smtClean="0"/>
              <a:t>higher</a:t>
            </a:r>
            <a:r>
              <a:rPr lang="en-US" sz="3000" dirty="0" smtClean="0"/>
              <a:t> energy level.</a:t>
            </a:r>
          </a:p>
          <a:p>
            <a:r>
              <a:rPr lang="en-US" sz="3000" dirty="0" smtClean="0"/>
              <a:t>When an </a:t>
            </a:r>
            <a:r>
              <a:rPr lang="en-US" sz="3000" u="sng" dirty="0" smtClean="0"/>
              <a:t>electron</a:t>
            </a:r>
            <a:r>
              <a:rPr lang="en-US" sz="3000" dirty="0" smtClean="0"/>
              <a:t> has jumped to a </a:t>
            </a:r>
            <a:r>
              <a:rPr lang="en-US" sz="3000" u="sng" dirty="0" smtClean="0"/>
              <a:t>higher</a:t>
            </a:r>
            <a:r>
              <a:rPr lang="en-US" sz="3000" dirty="0" smtClean="0"/>
              <a:t> energy level, it is in an </a:t>
            </a:r>
            <a:r>
              <a:rPr lang="en-US" sz="3000" u="sng" dirty="0" smtClean="0"/>
              <a:t>excited state</a:t>
            </a:r>
            <a:r>
              <a:rPr lang="en-US" sz="3000" dirty="0" smtClean="0"/>
              <a:t>.</a:t>
            </a:r>
          </a:p>
          <a:p>
            <a:r>
              <a:rPr lang="en-US" sz="3000" dirty="0" smtClean="0"/>
              <a:t>An electron must </a:t>
            </a:r>
            <a:r>
              <a:rPr lang="en-US" sz="3000" u="sng" dirty="0" smtClean="0"/>
              <a:t>lose energy</a:t>
            </a:r>
            <a:r>
              <a:rPr lang="en-US" sz="3000" dirty="0" smtClean="0"/>
              <a:t> to fall to a </a:t>
            </a:r>
            <a:r>
              <a:rPr lang="en-US" sz="3000" u="sng" dirty="0" smtClean="0"/>
              <a:t>lower</a:t>
            </a:r>
            <a:r>
              <a:rPr lang="en-US" sz="3000" dirty="0" smtClean="0"/>
              <a:t> energy level.</a:t>
            </a:r>
          </a:p>
          <a:p>
            <a:r>
              <a:rPr lang="en-US" sz="3000" dirty="0" smtClean="0"/>
              <a:t>When an </a:t>
            </a:r>
            <a:r>
              <a:rPr lang="en-US" sz="3000" u="sng" dirty="0" smtClean="0"/>
              <a:t>electron</a:t>
            </a:r>
            <a:r>
              <a:rPr lang="en-US" sz="3000" dirty="0" smtClean="0"/>
              <a:t> is at the </a:t>
            </a:r>
            <a:r>
              <a:rPr lang="en-US" sz="3000" u="sng" dirty="0" smtClean="0"/>
              <a:t>lowest</a:t>
            </a:r>
            <a:r>
              <a:rPr lang="en-US" sz="3000" dirty="0" smtClean="0"/>
              <a:t> energy level possible, it is at </a:t>
            </a:r>
            <a:r>
              <a:rPr lang="en-US" sz="3000" u="sng" dirty="0" smtClean="0"/>
              <a:t>ground state</a:t>
            </a:r>
            <a:r>
              <a:rPr lang="en-US" sz="3000" dirty="0" smtClean="0"/>
              <a:t>.</a:t>
            </a:r>
            <a:endParaRPr lang="en-US" sz="3000" dirty="0"/>
          </a:p>
        </p:txBody>
      </p:sp>
      <p:pic>
        <p:nvPicPr>
          <p:cNvPr id="6146" name="Picture 2" descr="http://www2.astro.psu.edu/~mce/A010/lectures/figures/fig_electron_deexcitatio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775" y="4882132"/>
            <a:ext cx="1901825" cy="173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2.astro.psu.edu/~mce/A010/lectures/figures/fig_electron_excit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975" y="4876800"/>
            <a:ext cx="1673225" cy="169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33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08038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Bohr’s Model Restrictions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r>
              <a:rPr lang="en-US" sz="3000" u="sng" dirty="0" smtClean="0"/>
              <a:t>Bohr’s</a:t>
            </a:r>
            <a:r>
              <a:rPr lang="en-US" sz="3000" dirty="0" smtClean="0"/>
              <a:t> model accurately describes the movement of an electron in the </a:t>
            </a:r>
            <a:r>
              <a:rPr lang="en-US" sz="3000" u="sng" dirty="0" smtClean="0"/>
              <a:t>hydrogen</a:t>
            </a:r>
            <a:r>
              <a:rPr lang="en-US" sz="3000" dirty="0" smtClean="0"/>
              <a:t> atom, but it cannot describe the movement of </a:t>
            </a:r>
            <a:r>
              <a:rPr lang="en-US" sz="3000" u="sng" dirty="0" smtClean="0"/>
              <a:t>multi-electron</a:t>
            </a:r>
            <a:r>
              <a:rPr lang="en-US" sz="3000" dirty="0" smtClean="0"/>
              <a:t> atoms.</a:t>
            </a:r>
            <a:endParaRPr lang="en-US" sz="3000" dirty="0"/>
          </a:p>
        </p:txBody>
      </p:sp>
      <p:pic>
        <p:nvPicPr>
          <p:cNvPr id="7170" name="Picture 2" descr="http://www.aktiongemeinwohl.info/wp-content/uploads/Gravitationsmetrik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819400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33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08038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Quantum Mechanical Model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The </a:t>
            </a:r>
            <a:r>
              <a:rPr lang="en-US" sz="3000" u="sng" dirty="0" smtClean="0"/>
              <a:t>quantum mechanical model</a:t>
            </a:r>
            <a:r>
              <a:rPr lang="en-US" sz="3000" dirty="0" smtClean="0"/>
              <a:t> of the atom is based on the mathematical </a:t>
            </a:r>
            <a:r>
              <a:rPr lang="en-US" sz="3000" u="sng" dirty="0" smtClean="0"/>
              <a:t>probability</a:t>
            </a:r>
            <a:r>
              <a:rPr lang="en-US" sz="3000" dirty="0" smtClean="0"/>
              <a:t> of the location of </a:t>
            </a:r>
            <a:r>
              <a:rPr lang="en-US" sz="3000" u="sng" dirty="0" smtClean="0"/>
              <a:t>electrons</a:t>
            </a:r>
            <a:r>
              <a:rPr lang="en-US" sz="3000" dirty="0" smtClean="0"/>
              <a:t> using the Schrodinger equation.</a:t>
            </a:r>
          </a:p>
          <a:p>
            <a:r>
              <a:rPr lang="en-US" sz="3000" dirty="0" smtClean="0"/>
              <a:t>The quantum mechanical model stills has </a:t>
            </a:r>
            <a:r>
              <a:rPr lang="en-US" sz="3000" u="sng" dirty="0" smtClean="0"/>
              <a:t>energy levels</a:t>
            </a:r>
            <a:r>
              <a:rPr lang="en-US" sz="3000" dirty="0" smtClean="0"/>
              <a:t>, but the exact path or orbit of the electron is </a:t>
            </a:r>
            <a:r>
              <a:rPr lang="en-US" sz="3000" u="sng" dirty="0" smtClean="0"/>
              <a:t>unknown</a:t>
            </a:r>
            <a:r>
              <a:rPr lang="en-US" sz="3000" dirty="0" smtClean="0"/>
              <a:t>.</a:t>
            </a:r>
            <a:endParaRPr lang="en-US" sz="3000" dirty="0"/>
          </a:p>
        </p:txBody>
      </p:sp>
      <p:pic>
        <p:nvPicPr>
          <p:cNvPr id="8194" name="Picture 2" descr="http://upload.wikimedia.org/wikipedia/commons/thumb/0/00/Orbital_s1.png/200px-Orbital_s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276725"/>
            <a:ext cx="190500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33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08038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Quantum Mechanical Model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Since the quantum mechanical model is based on the </a:t>
            </a:r>
            <a:r>
              <a:rPr lang="en-US" sz="3000" u="sng" dirty="0" smtClean="0"/>
              <a:t>probability</a:t>
            </a:r>
            <a:r>
              <a:rPr lang="en-US" sz="3000" dirty="0" smtClean="0"/>
              <a:t> of finding an electron, then the </a:t>
            </a:r>
            <a:r>
              <a:rPr lang="en-US" sz="3000" u="sng" dirty="0" smtClean="0"/>
              <a:t>orbitals</a:t>
            </a:r>
            <a:r>
              <a:rPr lang="en-US" sz="3000" dirty="0" smtClean="0"/>
              <a:t> are normally shaded with a </a:t>
            </a:r>
            <a:r>
              <a:rPr lang="en-US" sz="3000" u="sng" dirty="0" smtClean="0"/>
              <a:t>fuzzy</a:t>
            </a:r>
            <a:r>
              <a:rPr lang="en-US" sz="3000" dirty="0" smtClean="0"/>
              <a:t> edge.</a:t>
            </a:r>
          </a:p>
          <a:p>
            <a:r>
              <a:rPr lang="en-US" sz="3000" dirty="0" smtClean="0"/>
              <a:t>An </a:t>
            </a:r>
            <a:r>
              <a:rPr lang="en-US" sz="3000" u="sng" dirty="0" smtClean="0"/>
              <a:t>atomic orbital</a:t>
            </a:r>
            <a:r>
              <a:rPr lang="en-US" sz="3000" dirty="0" smtClean="0"/>
              <a:t> is a region of space in which there is a </a:t>
            </a:r>
            <a:r>
              <a:rPr lang="en-US" sz="3000" u="sng" dirty="0" smtClean="0"/>
              <a:t>high probability</a:t>
            </a:r>
            <a:r>
              <a:rPr lang="en-US" sz="3000" dirty="0" smtClean="0"/>
              <a:t> of finding an </a:t>
            </a:r>
            <a:r>
              <a:rPr lang="en-US" sz="3000" u="sng" dirty="0" smtClean="0"/>
              <a:t>electron</a:t>
            </a:r>
            <a:r>
              <a:rPr lang="en-US" sz="3000" dirty="0" smtClean="0"/>
              <a:t>.</a:t>
            </a:r>
          </a:p>
          <a:p>
            <a:pPr marL="0" indent="0">
              <a:buNone/>
            </a:pPr>
            <a:endParaRPr lang="en-US" sz="3000" dirty="0"/>
          </a:p>
        </p:txBody>
      </p:sp>
      <p:pic>
        <p:nvPicPr>
          <p:cNvPr id="10242" name="Picture 2" descr="http://dspace.jorum.ac.uk/xmlui/bitstream/handle/10949/934/Items/S207_2_027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880579"/>
            <a:ext cx="2667000" cy="272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33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1857</TotalTime>
  <Words>2155</Words>
  <Application>Microsoft Office PowerPoint</Application>
  <PresentationFormat>On-screen Show (4:3)</PresentationFormat>
  <Paragraphs>309</Paragraphs>
  <Slides>51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7" baseType="lpstr">
      <vt:lpstr>Arial</vt:lpstr>
      <vt:lpstr>Calibri</vt:lpstr>
      <vt:lpstr>Symbol</vt:lpstr>
      <vt:lpstr>Tw Cen MT</vt:lpstr>
      <vt:lpstr>Wingdings</vt:lpstr>
      <vt:lpstr>Thatch</vt:lpstr>
      <vt:lpstr>Chapter 5 – Electrons in Atoms</vt:lpstr>
      <vt:lpstr>Section 5.1 – Models of the Atom</vt:lpstr>
      <vt:lpstr>The Bohr Model</vt:lpstr>
      <vt:lpstr>The Bohr Model</vt:lpstr>
      <vt:lpstr>Electrons Jump</vt:lpstr>
      <vt:lpstr>Electrons Jump</vt:lpstr>
      <vt:lpstr>Bohr’s Model Restrictions</vt:lpstr>
      <vt:lpstr>Quantum Mechanical Model</vt:lpstr>
      <vt:lpstr>Quantum Mechanical Model</vt:lpstr>
      <vt:lpstr>Atomic Orbitals</vt:lpstr>
      <vt:lpstr>4 Atomic Models</vt:lpstr>
      <vt:lpstr>Energy Levels</vt:lpstr>
      <vt:lpstr>s Sublevel</vt:lpstr>
      <vt:lpstr>p Sublevel</vt:lpstr>
      <vt:lpstr>d sublevel</vt:lpstr>
      <vt:lpstr>f sublevel</vt:lpstr>
      <vt:lpstr>g Sublevel</vt:lpstr>
      <vt:lpstr>Electrons</vt:lpstr>
      <vt:lpstr>Section 5.1 Assessment</vt:lpstr>
      <vt:lpstr>Section 5.1 Assessment</vt:lpstr>
      <vt:lpstr>Section 5.2 – Electron Arrangement in Atoms</vt:lpstr>
      <vt:lpstr>Aufbau’s Principle </vt:lpstr>
      <vt:lpstr>Electron Configuration</vt:lpstr>
      <vt:lpstr>Song to Remember the Rules</vt:lpstr>
      <vt:lpstr>Arrow Electron Configuration</vt:lpstr>
      <vt:lpstr>PowerPoint Presentation</vt:lpstr>
      <vt:lpstr>Sample Problem</vt:lpstr>
      <vt:lpstr>Practice Problems</vt:lpstr>
      <vt:lpstr>Standard Configuration</vt:lpstr>
      <vt:lpstr>Sample Problem</vt:lpstr>
      <vt:lpstr>Practice Problems</vt:lpstr>
      <vt:lpstr>Noble Gas Configuration (Honors)</vt:lpstr>
      <vt:lpstr>Sample Problems (Honors)</vt:lpstr>
      <vt:lpstr>Practice Problems (Honors)</vt:lpstr>
      <vt:lpstr>Exceptions to the Rules</vt:lpstr>
      <vt:lpstr>Sample Problem</vt:lpstr>
      <vt:lpstr>Practice Problem</vt:lpstr>
      <vt:lpstr>Section 5.2 Assessment</vt:lpstr>
      <vt:lpstr>Quantum Numbers (Honors)</vt:lpstr>
      <vt:lpstr>Sample Problem (Honors)</vt:lpstr>
      <vt:lpstr>Practice Problems (Honors)</vt:lpstr>
      <vt:lpstr>Section 5.3 – Physics and the Quantum Mechanical Model</vt:lpstr>
      <vt:lpstr>Frequency</vt:lpstr>
      <vt:lpstr>Sample Problem</vt:lpstr>
      <vt:lpstr>Practice Problem</vt:lpstr>
      <vt:lpstr>Electromagnetic Spectrum</vt:lpstr>
      <vt:lpstr>Atomic Emission Spectra</vt:lpstr>
      <vt:lpstr>Atoms Emit Light</vt:lpstr>
      <vt:lpstr>Atomic Emission Spectrum</vt:lpstr>
      <vt:lpstr>Section 5.3 Assessment</vt:lpstr>
      <vt:lpstr>THE END</vt:lpstr>
    </vt:vector>
  </TitlesOfParts>
  <Company>Henry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 – Electrons in Atoms</dc:title>
  <dc:creator>Jenny Borders</dc:creator>
  <cp:lastModifiedBy>Augustine, Siney</cp:lastModifiedBy>
  <cp:revision>72</cp:revision>
  <dcterms:created xsi:type="dcterms:W3CDTF">2014-05-16T17:00:20Z</dcterms:created>
  <dcterms:modified xsi:type="dcterms:W3CDTF">2018-02-27T09:06:30Z</dcterms:modified>
</cp:coreProperties>
</file>